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82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A32022-B85B-4ACD-855B-475E7CA82BC8}" type="datetimeFigureOut">
              <a:rPr lang="zh-CN" altLang="en-US" smtClean="0"/>
              <a:pPr/>
              <a:t>2017/8/8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A43ACC-7704-4E5A-BD38-E7011332625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273412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4286995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3988852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6085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976466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3657008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37694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1" descr="cover_bac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74850"/>
            <a:ext cx="916305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6" descr="bar_white_bot"/>
          <p:cNvPicPr>
            <a:picLocks noChangeAspect="1" noChangeArrowheads="1"/>
          </p:cNvPicPr>
          <p:nvPr/>
        </p:nvPicPr>
        <p:blipFill>
          <a:blip r:embed="rId3" cstate="print"/>
          <a:srcRect b="1707"/>
          <a:stretch>
            <a:fillRect/>
          </a:stretch>
        </p:blipFill>
        <p:spPr bwMode="auto">
          <a:xfrm>
            <a:off x="0" y="5303838"/>
            <a:ext cx="9144000" cy="15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8" descr="bar_white_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4" descr="bar_white_2"/>
          <p:cNvPicPr>
            <a:picLocks noChangeAspect="1" noChangeArrowheads="1"/>
          </p:cNvPicPr>
          <p:nvPr/>
        </p:nvPicPr>
        <p:blipFill>
          <a:blip r:embed="rId4" cstate="print"/>
          <a:srcRect l="47466" r="4236"/>
          <a:stretch>
            <a:fillRect/>
          </a:stretch>
        </p:blipFill>
        <p:spPr bwMode="auto">
          <a:xfrm>
            <a:off x="4178300" y="0"/>
            <a:ext cx="4416425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9" descr="logo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60500" y="817563"/>
            <a:ext cx="3783013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35"/>
          <p:cNvSpPr>
            <a:spLocks noChangeArrowheads="1"/>
          </p:cNvSpPr>
          <p:nvPr/>
        </p:nvSpPr>
        <p:spPr bwMode="auto">
          <a:xfrm>
            <a:off x="7567613" y="165100"/>
            <a:ext cx="14049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US" altLang="zh-TW" sz="1400" b="1">
                <a:ea typeface="SimHei" pitchFamily="2" charset="-122"/>
              </a:rPr>
              <a:t>Internal Use</a:t>
            </a:r>
            <a:endParaRPr lang="zh-TW" altLang="en-US" sz="1400" b="1">
              <a:ea typeface="新細明體" pitchFamily="18" charset="-120"/>
            </a:endParaRPr>
          </a:p>
        </p:txBody>
      </p:sp>
      <p:pic>
        <p:nvPicPr>
          <p:cNvPr id="10" name="Picture 37" descr="bar_white_bot"/>
          <p:cNvPicPr>
            <a:picLocks noChangeAspect="1" noChangeArrowheads="1"/>
          </p:cNvPicPr>
          <p:nvPr/>
        </p:nvPicPr>
        <p:blipFill>
          <a:blip r:embed="rId3" cstate="print"/>
          <a:srcRect l="36562" r="27742" b="1707"/>
          <a:stretch>
            <a:fillRect/>
          </a:stretch>
        </p:blipFill>
        <p:spPr bwMode="auto">
          <a:xfrm>
            <a:off x="3151188" y="5303838"/>
            <a:ext cx="3263900" cy="15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Box 20"/>
          <p:cNvSpPr txBox="1">
            <a:spLocks noChangeArrowheads="1"/>
          </p:cNvSpPr>
          <p:nvPr/>
        </p:nvSpPr>
        <p:spPr bwMode="auto">
          <a:xfrm>
            <a:off x="608013" y="6226175"/>
            <a:ext cx="288131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000">
                <a:solidFill>
                  <a:srgbClr val="777777"/>
                </a:solidFill>
                <a:ea typeface="SimHei" pitchFamily="2" charset="-122"/>
              </a:rPr>
              <a:t>Copyright © MediaTek</a:t>
            </a:r>
            <a:r>
              <a:rPr lang="en-US" altLang="zh-TW" sz="1000">
                <a:solidFill>
                  <a:srgbClr val="777777"/>
                </a:solidFill>
                <a:ea typeface="SimHei" pitchFamily="2" charset="-122"/>
              </a:rPr>
              <a:t> Inc. </a:t>
            </a:r>
            <a:r>
              <a:rPr lang="en-US" sz="1000">
                <a:solidFill>
                  <a:srgbClr val="777777"/>
                </a:solidFill>
                <a:ea typeface="SimHei" pitchFamily="2" charset="-122"/>
              </a:rPr>
              <a:t>All rights reserved</a:t>
            </a:r>
            <a:r>
              <a:rPr lang="en-US" altLang="zh-TW" sz="1000">
                <a:solidFill>
                  <a:srgbClr val="777777"/>
                </a:solidFill>
                <a:ea typeface="SimHei" pitchFamily="2" charset="-122"/>
              </a:rPr>
              <a:t>.</a:t>
            </a:r>
            <a:endParaRPr lang="en-US" sz="1000">
              <a:solidFill>
                <a:srgbClr val="777777"/>
              </a:solidFill>
              <a:ea typeface="SimHei" pitchFamily="2" charset="-122"/>
            </a:endParaRPr>
          </a:p>
        </p:txBody>
      </p:sp>
      <p:pic>
        <p:nvPicPr>
          <p:cNvPr id="12" name="Picture 38" descr="bar_white_bot"/>
          <p:cNvPicPr>
            <a:picLocks noChangeAspect="1" noChangeArrowheads="1"/>
          </p:cNvPicPr>
          <p:nvPr/>
        </p:nvPicPr>
        <p:blipFill>
          <a:blip r:embed="rId3" cstate="print"/>
          <a:srcRect t="95583"/>
          <a:stretch>
            <a:fillRect/>
          </a:stretch>
        </p:blipFill>
        <p:spPr bwMode="auto">
          <a:xfrm>
            <a:off x="0" y="6770688"/>
            <a:ext cx="9144000" cy="6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66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09563" y="2420938"/>
            <a:ext cx="8524875" cy="1441450"/>
          </a:xfrm>
        </p:spPr>
        <p:txBody>
          <a:bodyPr/>
          <a:lstStyle>
            <a:lvl1pPr algn="ctr"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TW" altLang="en-US"/>
          </a:p>
        </p:txBody>
      </p:sp>
      <p:sp>
        <p:nvSpPr>
          <p:cNvPr id="1566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09563" y="4079875"/>
            <a:ext cx="8524875" cy="1223963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/>
            </a:lvl1pPr>
          </a:lstStyle>
          <a:p>
            <a:r>
              <a:rPr lang="zh-CN" altLang="en-US" smtClean="0"/>
              <a:t>单击此处编辑母版副标题样式</a:t>
            </a:r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8/8/2017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84175"/>
            <a:ext cx="2014538" cy="5694363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2300" y="384175"/>
            <a:ext cx="5892800" cy="5694363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8/8/2017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300" y="384175"/>
            <a:ext cx="8059738" cy="65881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27063" y="1123950"/>
            <a:ext cx="8054975" cy="4954588"/>
          </a:xfrm>
        </p:spPr>
        <p:txBody>
          <a:bodyPr/>
          <a:lstStyle/>
          <a:p>
            <a:pPr lvl="0"/>
            <a:r>
              <a:rPr lang="zh-CN" altLang="en-US" noProof="0" smtClean="0"/>
              <a:t>单击图标添加表格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8/8/2017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300" y="384175"/>
            <a:ext cx="8059738" cy="65881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27063" y="1123950"/>
            <a:ext cx="3951287" cy="495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0750" y="1123950"/>
            <a:ext cx="3951288" cy="495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8/8/2017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8/8/2017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8/8/2017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7063" y="1123950"/>
            <a:ext cx="3951287" cy="4954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0750" y="1123950"/>
            <a:ext cx="3951288" cy="4954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8/8/2017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8/8/2017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8/8/2017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8/8/2017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8/8/2017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8/8/2017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9" descr="bar_logoc"/>
          <p:cNvPicPr>
            <a:picLocks noChangeAspect="1" noChangeArrowheads="1"/>
          </p:cNvPicPr>
          <p:nvPr/>
        </p:nvPicPr>
        <p:blipFill>
          <a:blip r:embed="rId15" cstate="print"/>
          <a:srcRect l="6937"/>
          <a:stretch>
            <a:fillRect/>
          </a:stretch>
        </p:blipFill>
        <p:spPr bwMode="auto">
          <a:xfrm>
            <a:off x="-20638" y="6237288"/>
            <a:ext cx="8913813" cy="23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2300" y="384175"/>
            <a:ext cx="8059738" cy="65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Page Title: 32</a:t>
            </a:r>
            <a:r>
              <a:rPr lang="zh-CN" altLang="zh-TW" smtClean="0"/>
              <a:t> pt Arial</a:t>
            </a:r>
            <a:endParaRPr lang="en-US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7063" y="1123950"/>
            <a:ext cx="8054975" cy="4954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Please use the following font and colors for your presentation.</a:t>
            </a:r>
          </a:p>
          <a:p>
            <a:pPr lvl="1"/>
            <a:r>
              <a:rPr lang="en-US" altLang="zh-TW" smtClean="0"/>
              <a:t>It is strongly recommended to use Arial for all areas of content. </a:t>
            </a:r>
          </a:p>
          <a:p>
            <a:pPr lvl="1"/>
            <a:r>
              <a:rPr lang="en-US" altLang="zh-TW" smtClean="0"/>
              <a:t>The following colors are recommended for various areas.</a:t>
            </a:r>
          </a:p>
          <a:p>
            <a:pPr lvl="2"/>
            <a:r>
              <a:rPr lang="en-US" altLang="zh-TW" smtClean="0"/>
              <a:t>Titles, subtitles and content: bold black.</a:t>
            </a:r>
          </a:p>
          <a:p>
            <a:pPr lvl="2"/>
            <a:r>
              <a:rPr lang="en-US" altLang="zh-TW" smtClean="0"/>
              <a:t>Support text: black, gray, blue and orange.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92500" y="6237288"/>
            <a:ext cx="838200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1"/>
                </a:solidFill>
                <a:cs typeface="+mn-cs"/>
              </a:defRPr>
            </a:lvl1pPr>
          </a:lstStyle>
          <a:p>
            <a:fld id="{1D8BD707-D9CF-40AE-B4C6-C98DA3205C09}" type="datetimeFigureOut">
              <a:rPr lang="en-US" smtClean="0"/>
              <a:pPr/>
              <a:t>8/8/2017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08013" y="6232525"/>
            <a:ext cx="2881312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1"/>
                </a:solidFill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38638" y="6232525"/>
            <a:ext cx="463550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bg1"/>
                </a:solidFill>
                <a:cs typeface="+mn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7567613" y="165100"/>
            <a:ext cx="14049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en-US" altLang="zh-TW" sz="1400" b="1">
                <a:ea typeface="SimHei" pitchFamily="2" charset="-122"/>
              </a:rPr>
              <a:t>Internal Use</a:t>
            </a:r>
            <a:endParaRPr lang="zh-TW" altLang="en-US" sz="1400" b="1">
              <a:ea typeface="新細明體" pitchFamily="18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  <a:ea typeface="標楷體" pitchFamily="65" charset="-12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  <a:ea typeface="標楷體" pitchFamily="65" charset="-12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  <a:ea typeface="標楷體" pitchFamily="65" charset="-12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  <a:ea typeface="標楷體" pitchFamily="65" charset="-12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  <a:ea typeface="標楷體" pitchFamily="65" charset="-12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  <a:ea typeface="標楷體" pitchFamily="65" charset="-12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  <a:ea typeface="標楷體" pitchFamily="65" charset="-12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  <a:ea typeface="標楷體" pitchFamily="65" charset="-120"/>
        </a:defRPr>
      </a:lvl9pPr>
    </p:titleStyle>
    <p:bodyStyle>
      <a:lvl1pPr marL="342900" indent="-342900" algn="l" rtl="0" eaLnBrk="1" fontAlgn="base" hangingPunct="1">
        <a:spcBef>
          <a:spcPct val="50000"/>
        </a:spcBef>
        <a:spcAft>
          <a:spcPct val="0"/>
        </a:spcAft>
        <a:buClr>
          <a:srgbClr val="ED6D00"/>
        </a:buClr>
        <a:buFont typeface="Arial" pitchFamily="34" charset="0"/>
        <a:buChar char="▪"/>
        <a:defRPr kumimoji="1"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ED6D00"/>
        </a:buClr>
        <a:buSzPct val="95000"/>
        <a:buFont typeface="Arial" pitchFamily="34" charset="0"/>
        <a:buChar char="•"/>
        <a:defRPr kumimoji="1">
          <a:solidFill>
            <a:schemeClr val="tx1"/>
          </a:solidFill>
          <a:latin typeface="+mn-lt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1400">
          <a:solidFill>
            <a:schemeClr val="tx1"/>
          </a:solidFill>
          <a:latin typeface="+mn-lt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ED6D00"/>
        </a:buClr>
        <a:buFont typeface="Arial" pitchFamily="34" charset="0"/>
        <a:buChar char="▪"/>
        <a:defRPr kumimoji="1" sz="1200">
          <a:solidFill>
            <a:schemeClr val="tx1"/>
          </a:solidFill>
          <a:latin typeface="+mn-lt"/>
          <a:ea typeface="+mn-ea"/>
          <a:cs typeface="Arial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ED6D00"/>
        </a:buClr>
        <a:buFont typeface="Arial" pitchFamily="34" charset="0"/>
        <a:buChar char="▪"/>
        <a:defRPr kumimoji="1" sz="1200">
          <a:solidFill>
            <a:schemeClr val="tx1"/>
          </a:solidFill>
          <a:latin typeface="+mn-lt"/>
          <a:ea typeface="+mn-ea"/>
          <a:cs typeface="Arial" pitchFamily="34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ED6D00"/>
        </a:buClr>
        <a:buFont typeface="Arial" pitchFamily="34" charset="0"/>
        <a:buChar char="▪"/>
        <a:defRPr kumimoji="1" sz="1200">
          <a:solidFill>
            <a:schemeClr val="tx1"/>
          </a:solidFill>
          <a:latin typeface="+mn-lt"/>
          <a:ea typeface="+mn-ea"/>
          <a:cs typeface="Arial" pitchFamily="34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ED6D00"/>
        </a:buClr>
        <a:buFont typeface="Arial" pitchFamily="34" charset="0"/>
        <a:buChar char="▪"/>
        <a:defRPr kumimoji="1" sz="1200">
          <a:solidFill>
            <a:schemeClr val="tx1"/>
          </a:solidFill>
          <a:latin typeface="+mn-lt"/>
          <a:ea typeface="+mn-ea"/>
          <a:cs typeface="Arial" pitchFamily="34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ED6D00"/>
        </a:buClr>
        <a:buFont typeface="Arial" pitchFamily="34" charset="0"/>
        <a:buChar char="▪"/>
        <a:defRPr kumimoji="1" sz="1200">
          <a:solidFill>
            <a:schemeClr val="tx1"/>
          </a:solidFill>
          <a:latin typeface="+mn-lt"/>
          <a:ea typeface="+mn-ea"/>
          <a:cs typeface="Arial" pitchFamily="34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6.jpeg"/><Relationship Id="rId7" Type="http://schemas.openxmlformats.org/officeDocument/2006/relationships/image" Target="../media/image3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2.png"/><Relationship Id="rId5" Type="http://schemas.openxmlformats.org/officeDocument/2006/relationships/image" Target="../media/image8.png"/><Relationship Id="rId10" Type="http://schemas.openxmlformats.org/officeDocument/2006/relationships/image" Target="../media/image11.png"/><Relationship Id="rId4" Type="http://schemas.openxmlformats.org/officeDocument/2006/relationships/image" Target="../media/image7.png"/><Relationship Id="rId9" Type="http://schemas.openxmlformats.org/officeDocument/2006/relationships/image" Target="../media/image10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6.jpeg"/><Relationship Id="rId7" Type="http://schemas.openxmlformats.org/officeDocument/2006/relationships/image" Target="../media/image3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2.png"/><Relationship Id="rId5" Type="http://schemas.openxmlformats.org/officeDocument/2006/relationships/image" Target="../media/image8.png"/><Relationship Id="rId10" Type="http://schemas.openxmlformats.org/officeDocument/2006/relationships/image" Target="../media/image11.png"/><Relationship Id="rId4" Type="http://schemas.openxmlformats.org/officeDocument/2006/relationships/image" Target="../media/image7.png"/><Relationship Id="rId9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6.jpeg"/><Relationship Id="rId7" Type="http://schemas.openxmlformats.org/officeDocument/2006/relationships/image" Target="../media/image3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2.png"/><Relationship Id="rId5" Type="http://schemas.openxmlformats.org/officeDocument/2006/relationships/image" Target="../media/image8.png"/><Relationship Id="rId10" Type="http://schemas.openxmlformats.org/officeDocument/2006/relationships/image" Target="../media/image11.png"/><Relationship Id="rId4" Type="http://schemas.openxmlformats.org/officeDocument/2006/relationships/image" Target="../media/image7.png"/><Relationship Id="rId9" Type="http://schemas.openxmlformats.org/officeDocument/2006/relationships/image" Target="../media/image10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6.jpeg"/><Relationship Id="rId7" Type="http://schemas.openxmlformats.org/officeDocument/2006/relationships/image" Target="../media/image3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2.png"/><Relationship Id="rId5" Type="http://schemas.openxmlformats.org/officeDocument/2006/relationships/image" Target="../media/image8.png"/><Relationship Id="rId10" Type="http://schemas.openxmlformats.org/officeDocument/2006/relationships/image" Target="../media/image11.png"/><Relationship Id="rId4" Type="http://schemas.openxmlformats.org/officeDocument/2006/relationships/image" Target="../media/image7.png"/><Relationship Id="rId9" Type="http://schemas.openxmlformats.org/officeDocument/2006/relationships/image" Target="../media/image10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6.jpeg"/><Relationship Id="rId7" Type="http://schemas.openxmlformats.org/officeDocument/2006/relationships/image" Target="../media/image3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2.png"/><Relationship Id="rId5" Type="http://schemas.openxmlformats.org/officeDocument/2006/relationships/image" Target="../media/image8.png"/><Relationship Id="rId10" Type="http://schemas.openxmlformats.org/officeDocument/2006/relationships/image" Target="../media/image11.png"/><Relationship Id="rId4" Type="http://schemas.openxmlformats.org/officeDocument/2006/relationships/image" Target="../media/image7.png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6.jpeg"/><Relationship Id="rId7" Type="http://schemas.openxmlformats.org/officeDocument/2006/relationships/image" Target="../media/image3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2.png"/><Relationship Id="rId5" Type="http://schemas.openxmlformats.org/officeDocument/2006/relationships/image" Target="../media/image8.png"/><Relationship Id="rId10" Type="http://schemas.openxmlformats.org/officeDocument/2006/relationships/image" Target="../media/image11.png"/><Relationship Id="rId4" Type="http://schemas.openxmlformats.org/officeDocument/2006/relationships/image" Target="../media/image7.pn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over_back_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9525" y="1978025"/>
            <a:ext cx="9153525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17" descr="gray_bo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357813"/>
            <a:ext cx="916305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16" descr="gray_to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9525" y="0"/>
            <a:ext cx="9163050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7" descr="logo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460500" y="817563"/>
            <a:ext cx="3783013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6" name="Rectangle 8"/>
          <p:cNvSpPr>
            <a:spLocks noChangeArrowheads="1"/>
          </p:cNvSpPr>
          <p:nvPr/>
        </p:nvSpPr>
        <p:spPr bwMode="auto">
          <a:xfrm>
            <a:off x="7567613" y="165100"/>
            <a:ext cx="14049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altLang="zh-TW" sz="1400" b="1">
                <a:latin typeface="Calibri" pitchFamily="34" charset="0"/>
                <a:ea typeface="SimHei" pitchFamily="2" charset="-122"/>
              </a:rPr>
              <a:t>Internal Use</a:t>
            </a:r>
            <a:endParaRPr lang="en-US" altLang="zh-TW" sz="1400" b="1">
              <a:latin typeface="Calibri" pitchFamily="34" charset="0"/>
            </a:endParaRPr>
          </a:p>
        </p:txBody>
      </p:sp>
      <p:sp>
        <p:nvSpPr>
          <p:cNvPr id="15367" name="Text Box 10"/>
          <p:cNvSpPr txBox="1">
            <a:spLocks noChangeArrowheads="1"/>
          </p:cNvSpPr>
          <p:nvPr/>
        </p:nvSpPr>
        <p:spPr bwMode="auto">
          <a:xfrm>
            <a:off x="608013" y="6226175"/>
            <a:ext cx="288131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>
                <a:solidFill>
                  <a:srgbClr val="777777"/>
                </a:solidFill>
                <a:latin typeface="Calibri" pitchFamily="34" charset="0"/>
                <a:ea typeface="SimHei" pitchFamily="2" charset="-122"/>
              </a:rPr>
              <a:t>Copyright © MediaTek</a:t>
            </a:r>
            <a:r>
              <a:rPr lang="en-US" altLang="zh-TW" sz="1000">
                <a:solidFill>
                  <a:srgbClr val="777777"/>
                </a:solidFill>
                <a:latin typeface="Calibri" pitchFamily="34" charset="0"/>
                <a:ea typeface="SimHei" pitchFamily="2" charset="-122"/>
              </a:rPr>
              <a:t> Inc. </a:t>
            </a:r>
            <a:r>
              <a:rPr lang="en-US" sz="1000">
                <a:solidFill>
                  <a:srgbClr val="777777"/>
                </a:solidFill>
                <a:latin typeface="Calibri" pitchFamily="34" charset="0"/>
                <a:ea typeface="SimHei" pitchFamily="2" charset="-122"/>
              </a:rPr>
              <a:t>All rights reserved</a:t>
            </a:r>
            <a:r>
              <a:rPr lang="en-US" altLang="zh-TW" sz="1000">
                <a:solidFill>
                  <a:srgbClr val="777777"/>
                </a:solidFill>
                <a:latin typeface="Calibri" pitchFamily="34" charset="0"/>
                <a:ea typeface="SimHei" pitchFamily="2" charset="-122"/>
              </a:rPr>
              <a:t>.</a:t>
            </a:r>
            <a:endParaRPr lang="en-US" sz="1000">
              <a:solidFill>
                <a:srgbClr val="777777"/>
              </a:solidFill>
              <a:latin typeface="Calibri" pitchFamily="34" charset="0"/>
              <a:ea typeface="SimHei" pitchFamily="2" charset="-122"/>
            </a:endParaRPr>
          </a:p>
        </p:txBody>
      </p:sp>
      <p:pic>
        <p:nvPicPr>
          <p:cNvPr id="15368" name="Picture 11" descr="bar_white_bot"/>
          <p:cNvPicPr>
            <a:picLocks noChangeAspect="1" noChangeArrowheads="1"/>
          </p:cNvPicPr>
          <p:nvPr/>
        </p:nvPicPr>
        <p:blipFill>
          <a:blip r:embed="rId7" cstate="print"/>
          <a:srcRect t="95583"/>
          <a:stretch>
            <a:fillRect/>
          </a:stretch>
        </p:blipFill>
        <p:spPr bwMode="auto">
          <a:xfrm>
            <a:off x="0" y="6781800"/>
            <a:ext cx="9144000" cy="6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9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79388" y="2638425"/>
            <a:ext cx="8524875" cy="1441450"/>
          </a:xfrm>
        </p:spPr>
        <p:txBody>
          <a:bodyPr/>
          <a:lstStyle/>
          <a:p>
            <a:r>
              <a:rPr lang="en-US" altLang="zh-CN" dirty="0" smtClean="0"/>
              <a:t>SP </a:t>
            </a:r>
            <a:r>
              <a:rPr lang="en-US" altLang="zh-CN" dirty="0" err="1" smtClean="0"/>
              <a:t>MultiPort</a:t>
            </a:r>
            <a:r>
              <a:rPr lang="en-US" altLang="zh-CN" dirty="0" smtClean="0"/>
              <a:t> Download Tool User Guide</a:t>
            </a:r>
            <a:endParaRPr lang="en-US" altLang="zh-TW" dirty="0" smtClean="0"/>
          </a:p>
        </p:txBody>
      </p:sp>
      <p:sp>
        <p:nvSpPr>
          <p:cNvPr id="15370" name="Text Box 13"/>
          <p:cNvSpPr txBox="1">
            <a:spLocks noChangeArrowheads="1"/>
          </p:cNvSpPr>
          <p:nvPr/>
        </p:nvSpPr>
        <p:spPr bwMode="auto">
          <a:xfrm>
            <a:off x="5724525" y="5621338"/>
            <a:ext cx="3109913" cy="634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fontAlgn="ctr">
              <a:spcBef>
                <a:spcPct val="20000"/>
              </a:spcBef>
            </a:pPr>
            <a:r>
              <a:rPr lang="en-US" altLang="zh-CN" sz="1600" dirty="0" smtClean="0">
                <a:latin typeface="Calibri" pitchFamily="34" charset="0"/>
                <a:ea typeface="SimHei" pitchFamily="2" charset="-122"/>
              </a:rPr>
              <a:t>2016/07/26</a:t>
            </a:r>
            <a:endParaRPr lang="en-US" altLang="zh-TW" sz="1600" dirty="0">
              <a:latin typeface="Calibri" pitchFamily="34" charset="0"/>
              <a:ea typeface="SimHei" pitchFamily="2" charset="-122"/>
            </a:endParaRPr>
          </a:p>
          <a:p>
            <a:pPr algn="r" fontAlgn="ctr">
              <a:spcBef>
                <a:spcPct val="20000"/>
              </a:spcBef>
            </a:pPr>
            <a:r>
              <a:rPr lang="en-US" altLang="zh-CN" sz="1600" dirty="0" smtClean="0">
                <a:latin typeface="Calibri" pitchFamily="34" charset="0"/>
                <a:ea typeface="SimHei" pitchFamily="2" charset="-122"/>
              </a:rPr>
              <a:t>ACS7/ST</a:t>
            </a:r>
            <a:endParaRPr lang="en-US" sz="1600" dirty="0">
              <a:latin typeface="Calibri" pitchFamily="34" charset="0"/>
              <a:ea typeface="SimHei" pitchFamily="2" charset="-122"/>
            </a:endParaRPr>
          </a:p>
        </p:txBody>
      </p:sp>
      <p:pic>
        <p:nvPicPr>
          <p:cNvPr id="15371" name="Picture 23" descr="icon_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63600" y="4572000"/>
            <a:ext cx="58102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2" name="Picture 24" descr="icon_5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533650" y="4572000"/>
            <a:ext cx="590550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3" name="Picture 25" descr="icon_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567613" y="4572000"/>
            <a:ext cx="590550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4" name="Picture 26" descr="icon_3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219575" y="4572000"/>
            <a:ext cx="58102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5" name="Picture 27" descr="icon_4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891213" y="4572000"/>
            <a:ext cx="58102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Auto polling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If enable,</a:t>
            </a:r>
            <a:r>
              <a:rPr lang="zh-CN" altLang="en-US" dirty="0" smtClean="0"/>
              <a:t> </a:t>
            </a:r>
            <a:r>
              <a:rPr lang="en-US" altLang="zh-CN" dirty="0" smtClean="0"/>
              <a:t>the tool will start the download again </a:t>
            </a:r>
            <a:r>
              <a:rPr lang="en-US" altLang="zh-CN" dirty="0" err="1" smtClean="0"/>
              <a:t>automaticly</a:t>
            </a:r>
            <a:r>
              <a:rPr lang="en-US" altLang="zh-CN" dirty="0" smtClean="0"/>
              <a:t> each time finishing the download.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Checksum level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Disable checksum</a:t>
            </a:r>
          </a:p>
          <a:p>
            <a:pPr lvl="1"/>
            <a:r>
              <a:rPr lang="en-US" dirty="0" smtClean="0"/>
              <a:t>Will not do checksum when download</a:t>
            </a:r>
          </a:p>
          <a:p>
            <a:r>
              <a:rPr lang="en-US" dirty="0" smtClean="0"/>
              <a:t>Enable </a:t>
            </a:r>
            <a:r>
              <a:rPr lang="en-US" dirty="0" err="1" smtClean="0"/>
              <a:t>usb+dram</a:t>
            </a:r>
            <a:r>
              <a:rPr lang="en-US" dirty="0" smtClean="0"/>
              <a:t> checksum</a:t>
            </a:r>
          </a:p>
          <a:p>
            <a:pPr lvl="1"/>
            <a:r>
              <a:rPr lang="en-US" dirty="0" smtClean="0"/>
              <a:t>Keep the data’s </a:t>
            </a:r>
            <a:r>
              <a:rPr lang="en-US" altLang="zh-CN" dirty="0" smtClean="0"/>
              <a:t>integrity, the progress </a:t>
            </a:r>
            <a:r>
              <a:rPr lang="en-US" dirty="0" smtClean="0"/>
              <a:t>from pc dram to phone dram</a:t>
            </a:r>
          </a:p>
          <a:p>
            <a:r>
              <a:rPr lang="en-US" dirty="0" smtClean="0"/>
              <a:t>Enable flash checksum</a:t>
            </a:r>
          </a:p>
          <a:p>
            <a:pPr lvl="1"/>
            <a:r>
              <a:rPr lang="en-US" dirty="0" smtClean="0"/>
              <a:t>Keep the data’s integrity, the progress from phone dram to phone flash</a:t>
            </a:r>
          </a:p>
          <a:p>
            <a:r>
              <a:rPr lang="en-US" dirty="0" smtClean="0"/>
              <a:t>Enable checksum all</a:t>
            </a:r>
          </a:p>
          <a:p>
            <a:pPr lvl="1"/>
            <a:r>
              <a:rPr lang="en-US" dirty="0" smtClean="0"/>
              <a:t>Do the both </a:t>
            </a:r>
            <a:r>
              <a:rPr lang="en-US" dirty="0" err="1" smtClean="0"/>
              <a:t>usb</a:t>
            </a:r>
            <a:r>
              <a:rPr lang="en-US" dirty="0" smtClean="0"/>
              <a:t>+ dram and flash checksum, keep the data’s integrity, the progress from pc dram to phone flash</a:t>
            </a:r>
          </a:p>
          <a:p>
            <a:pPr lvl="1"/>
            <a:endParaRPr lang="en-US" dirty="0" smtClean="0"/>
          </a:p>
          <a:p>
            <a:pPr lvl="1"/>
            <a:r>
              <a:rPr lang="en-US" dirty="0" err="1" smtClean="0"/>
              <a:t>Note:the</a:t>
            </a:r>
            <a:r>
              <a:rPr lang="en-US" dirty="0" smtClean="0"/>
              <a:t> checksum will takes more time when download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over_back_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9525" y="1978025"/>
            <a:ext cx="9153525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17" descr="gray_bo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357813"/>
            <a:ext cx="916305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16" descr="gray_to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9525" y="0"/>
            <a:ext cx="9163050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7" descr="logo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460500" y="817563"/>
            <a:ext cx="3783013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6" name="Rectangle 8"/>
          <p:cNvSpPr>
            <a:spLocks noChangeArrowheads="1"/>
          </p:cNvSpPr>
          <p:nvPr/>
        </p:nvSpPr>
        <p:spPr bwMode="auto">
          <a:xfrm>
            <a:off x="7567613" y="165100"/>
            <a:ext cx="14049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altLang="zh-TW" sz="1400" b="1">
                <a:latin typeface="Calibri" pitchFamily="34" charset="0"/>
                <a:ea typeface="SimHei" pitchFamily="2" charset="-122"/>
              </a:rPr>
              <a:t>Internal Use</a:t>
            </a:r>
            <a:endParaRPr lang="en-US" altLang="zh-TW" sz="1400" b="1">
              <a:latin typeface="Calibri" pitchFamily="34" charset="0"/>
            </a:endParaRPr>
          </a:p>
        </p:txBody>
      </p:sp>
      <p:sp>
        <p:nvSpPr>
          <p:cNvPr id="15367" name="Text Box 10"/>
          <p:cNvSpPr txBox="1">
            <a:spLocks noChangeArrowheads="1"/>
          </p:cNvSpPr>
          <p:nvPr/>
        </p:nvSpPr>
        <p:spPr bwMode="auto">
          <a:xfrm>
            <a:off x="608013" y="6226175"/>
            <a:ext cx="288131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>
                <a:solidFill>
                  <a:srgbClr val="777777"/>
                </a:solidFill>
                <a:latin typeface="Calibri" pitchFamily="34" charset="0"/>
                <a:ea typeface="SimHei" pitchFamily="2" charset="-122"/>
              </a:rPr>
              <a:t>Copyright © MediaTek</a:t>
            </a:r>
            <a:r>
              <a:rPr lang="en-US" altLang="zh-TW" sz="1000">
                <a:solidFill>
                  <a:srgbClr val="777777"/>
                </a:solidFill>
                <a:latin typeface="Calibri" pitchFamily="34" charset="0"/>
                <a:ea typeface="SimHei" pitchFamily="2" charset="-122"/>
              </a:rPr>
              <a:t> Inc. </a:t>
            </a:r>
            <a:r>
              <a:rPr lang="en-US" sz="1000">
                <a:solidFill>
                  <a:srgbClr val="777777"/>
                </a:solidFill>
                <a:latin typeface="Calibri" pitchFamily="34" charset="0"/>
                <a:ea typeface="SimHei" pitchFamily="2" charset="-122"/>
              </a:rPr>
              <a:t>All rights reserved</a:t>
            </a:r>
            <a:r>
              <a:rPr lang="en-US" altLang="zh-TW" sz="1000">
                <a:solidFill>
                  <a:srgbClr val="777777"/>
                </a:solidFill>
                <a:latin typeface="Calibri" pitchFamily="34" charset="0"/>
                <a:ea typeface="SimHei" pitchFamily="2" charset="-122"/>
              </a:rPr>
              <a:t>.</a:t>
            </a:r>
            <a:endParaRPr lang="en-US" sz="1000">
              <a:solidFill>
                <a:srgbClr val="777777"/>
              </a:solidFill>
              <a:latin typeface="Calibri" pitchFamily="34" charset="0"/>
              <a:ea typeface="SimHei" pitchFamily="2" charset="-122"/>
            </a:endParaRPr>
          </a:p>
        </p:txBody>
      </p:sp>
      <p:pic>
        <p:nvPicPr>
          <p:cNvPr id="15368" name="Picture 11" descr="bar_white_bot"/>
          <p:cNvPicPr>
            <a:picLocks noChangeAspect="1" noChangeArrowheads="1"/>
          </p:cNvPicPr>
          <p:nvPr/>
        </p:nvPicPr>
        <p:blipFill>
          <a:blip r:embed="rId7" cstate="print"/>
          <a:srcRect t="95583"/>
          <a:stretch>
            <a:fillRect/>
          </a:stretch>
        </p:blipFill>
        <p:spPr bwMode="auto">
          <a:xfrm>
            <a:off x="0" y="6781800"/>
            <a:ext cx="9144000" cy="6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9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79388" y="2638425"/>
            <a:ext cx="8524875" cy="1441450"/>
          </a:xfrm>
        </p:spPr>
        <p:txBody>
          <a:bodyPr/>
          <a:lstStyle/>
          <a:p>
            <a:r>
              <a:rPr lang="en-US" altLang="zh-CN" sz="3600" dirty="0" smtClean="0"/>
              <a:t>Scan com port</a:t>
            </a:r>
            <a:endParaRPr lang="en-US" altLang="zh-TW" sz="3600" dirty="0" smtClean="0"/>
          </a:p>
        </p:txBody>
      </p:sp>
      <p:pic>
        <p:nvPicPr>
          <p:cNvPr id="15371" name="Picture 23" descr="icon_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63600" y="4572000"/>
            <a:ext cx="58102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2" name="Picture 24" descr="icon_5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533650" y="4572000"/>
            <a:ext cx="590550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3" name="Picture 25" descr="icon_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567613" y="4572000"/>
            <a:ext cx="590550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4" name="Picture 26" descr="icon_3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219575" y="4572000"/>
            <a:ext cx="58102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5" name="Picture 27" descr="icon_4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891213" y="4572000"/>
            <a:ext cx="58102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Scan com port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Before the download, you should scan the com port</a:t>
            </a:r>
          </a:p>
          <a:p>
            <a:endParaRPr lang="en-US" dirty="0" smtClean="0"/>
          </a:p>
          <a:p>
            <a:r>
              <a:rPr lang="en-US" dirty="0" smtClean="0"/>
              <a:t>Why scan com port?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	After that there is no need to scan com port each 	download, which can make download more stable 	and a little quicker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tx1"/>
                </a:solidFill>
              </a:rPr>
              <a:t>自动扫口</a:t>
            </a:r>
            <a:r>
              <a:rPr lang="en-US" altLang="zh-CN" dirty="0" smtClean="0">
                <a:solidFill>
                  <a:schemeClr val="tx1"/>
                </a:solidFill>
              </a:rPr>
              <a:t>—</a:t>
            </a:r>
            <a:r>
              <a:rPr lang="zh-CN" altLang="en-US" dirty="0" smtClean="0">
                <a:solidFill>
                  <a:schemeClr val="tx1"/>
                </a:solidFill>
              </a:rPr>
              <a:t>介绍</a:t>
            </a:r>
            <a:r>
              <a:rPr lang="en-US" altLang="zh-CN" dirty="0" smtClean="0">
                <a:solidFill>
                  <a:schemeClr val="tx1"/>
                </a:solidFill>
              </a:rPr>
              <a:t>(before MT6737)</a:t>
            </a:r>
            <a:endParaRPr lang="en-US" altLang="zh-CN" dirty="0" smtClean="0"/>
          </a:p>
        </p:txBody>
      </p:sp>
      <p:sp>
        <p:nvSpPr>
          <p:cNvPr id="11" name="頁尾版面配置區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Copyright © </a:t>
            </a:r>
            <a:r>
              <a:rPr lang="en-US" altLang="zh-TW" dirty="0" err="1" smtClean="0"/>
              <a:t>MediaTek</a:t>
            </a:r>
            <a:r>
              <a:rPr lang="en-US" altLang="zh-TW" dirty="0" smtClean="0"/>
              <a:t> Inc. All rights reserved.</a:t>
            </a:r>
            <a:endParaRPr lang="en-US" altLang="zh-TW" dirty="0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AC0F20-7CCF-42F1-B008-B113B0AE2B8A}" type="slidenum">
              <a:rPr lang="en-US" altLang="ja-JP" smtClean="0"/>
              <a:pPr>
                <a:defRPr/>
              </a:pPr>
              <a:t>14</a:t>
            </a:fld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idx="1"/>
          </p:nvPr>
        </p:nvSpPr>
        <p:spPr>
          <a:xfrm>
            <a:off x="627063" y="1123950"/>
            <a:ext cx="8054975" cy="4954588"/>
          </a:xfrm>
        </p:spPr>
        <p:txBody>
          <a:bodyPr/>
          <a:lstStyle/>
          <a:p>
            <a:pPr eaLnBrk="1" hangingPunct="1"/>
            <a:r>
              <a:rPr lang="zh-CN" altLang="en-US" b="1" dirty="0" smtClean="0"/>
              <a:t>扫口原理：</a:t>
            </a:r>
            <a:endParaRPr lang="en-US" altLang="zh-CN" b="1" dirty="0" smtClean="0"/>
          </a:p>
          <a:p>
            <a:pPr lvl="1"/>
            <a:r>
              <a:rPr lang="zh-CN" altLang="en-US" sz="1800" dirty="0" smtClean="0"/>
              <a:t>插入设备时，先扫</a:t>
            </a:r>
            <a:r>
              <a:rPr lang="en-US" altLang="zh-CN" sz="1800" dirty="0" err="1" smtClean="0"/>
              <a:t>Bootrom</a:t>
            </a:r>
            <a:r>
              <a:rPr lang="en-US" altLang="zh-CN" sz="1800" dirty="0" smtClean="0"/>
              <a:t> com</a:t>
            </a:r>
            <a:r>
              <a:rPr lang="zh-CN" altLang="en-US" sz="1800" dirty="0" smtClean="0"/>
              <a:t>，然后通过</a:t>
            </a:r>
            <a:r>
              <a:rPr lang="en-US" altLang="zh-CN" sz="1800" dirty="0" err="1" smtClean="0"/>
              <a:t>bootrom</a:t>
            </a:r>
            <a:r>
              <a:rPr lang="zh-CN" altLang="en-US" sz="1800" dirty="0" smtClean="0"/>
              <a:t>下载</a:t>
            </a:r>
            <a:r>
              <a:rPr lang="en-US" altLang="zh-CN" sz="1800" dirty="0" smtClean="0"/>
              <a:t>DA</a:t>
            </a:r>
            <a:r>
              <a:rPr lang="zh-CN" altLang="en-US" sz="1800" dirty="0" smtClean="0"/>
              <a:t>到手机，接着</a:t>
            </a:r>
            <a:r>
              <a:rPr lang="en-US" altLang="zh-CN" sz="1800" dirty="0" smtClean="0"/>
              <a:t>DA run</a:t>
            </a:r>
            <a:r>
              <a:rPr lang="zh-CN" altLang="en-US" sz="1800" dirty="0" smtClean="0"/>
              <a:t>起来后枚举出</a:t>
            </a:r>
            <a:r>
              <a:rPr lang="en-US" altLang="zh-CN" sz="1800" dirty="0" err="1" smtClean="0"/>
              <a:t>Preloader</a:t>
            </a:r>
            <a:r>
              <a:rPr lang="en-US" altLang="zh-CN" sz="1800" dirty="0" smtClean="0"/>
              <a:t> Com</a:t>
            </a:r>
            <a:r>
              <a:rPr lang="zh-CN" altLang="en-US" sz="1800" dirty="0" smtClean="0"/>
              <a:t>，以便达到同时扫出</a:t>
            </a:r>
            <a:r>
              <a:rPr lang="en-US" altLang="zh-CN" sz="1800" dirty="0" err="1" smtClean="0"/>
              <a:t>Bootrom</a:t>
            </a:r>
            <a:r>
              <a:rPr lang="en-US" altLang="zh-CN" sz="1800" dirty="0" smtClean="0"/>
              <a:t> com</a:t>
            </a:r>
            <a:r>
              <a:rPr lang="zh-CN" altLang="en-US" sz="1800" dirty="0" smtClean="0"/>
              <a:t>和</a:t>
            </a:r>
            <a:r>
              <a:rPr lang="en-US" altLang="zh-CN" sz="1800" dirty="0" err="1" smtClean="0"/>
              <a:t>Preloader</a:t>
            </a:r>
            <a:r>
              <a:rPr lang="en-US" altLang="zh-CN" sz="1800" dirty="0" smtClean="0"/>
              <a:t> Com</a:t>
            </a:r>
            <a:r>
              <a:rPr lang="zh-CN" altLang="en-US" sz="1800" dirty="0" smtClean="0"/>
              <a:t>的目的</a:t>
            </a:r>
            <a:endParaRPr lang="en-US" altLang="zh-CN" sz="1800" dirty="0" smtClean="0"/>
          </a:p>
          <a:p>
            <a:r>
              <a:rPr lang="zh-CN" altLang="en-US" b="1" dirty="0" smtClean="0"/>
              <a:t>扫口前准备：</a:t>
            </a:r>
            <a:endParaRPr lang="en-US" altLang="zh-CN" b="1" dirty="0" smtClean="0"/>
          </a:p>
          <a:p>
            <a:pPr lvl="1"/>
            <a:r>
              <a:rPr lang="zh-CN" altLang="en-US" sz="1800" dirty="0" smtClean="0"/>
              <a:t>使用</a:t>
            </a:r>
            <a:r>
              <a:rPr lang="en-US" altLang="zh-CN" sz="1800" dirty="0" smtClean="0"/>
              <a:t>W1308</a:t>
            </a:r>
            <a:r>
              <a:rPr lang="zh-CN" altLang="en-US" sz="1800" dirty="0" smtClean="0"/>
              <a:t>版本或者之后的</a:t>
            </a:r>
            <a:r>
              <a:rPr lang="en-US" altLang="zh-CN" sz="1800" dirty="0" smtClean="0"/>
              <a:t>MDT tool</a:t>
            </a:r>
          </a:p>
          <a:p>
            <a:pPr lvl="1"/>
            <a:r>
              <a:rPr lang="en-US" altLang="zh-CN" sz="1800" dirty="0" smtClean="0">
                <a:solidFill>
                  <a:srgbClr val="FF0000"/>
                </a:solidFill>
              </a:rPr>
              <a:t>[MUST]</a:t>
            </a:r>
            <a:r>
              <a:rPr lang="zh-CN" altLang="en-US" sz="1800" dirty="0" smtClean="0">
                <a:solidFill>
                  <a:srgbClr val="FF0000"/>
                </a:solidFill>
              </a:rPr>
              <a:t>选择与</a:t>
            </a:r>
            <a:r>
              <a:rPr lang="en-US" altLang="zh-CN" sz="1800" dirty="0" smtClean="0">
                <a:solidFill>
                  <a:srgbClr val="FF0000"/>
                </a:solidFill>
              </a:rPr>
              <a:t>MDT</a:t>
            </a:r>
            <a:r>
              <a:rPr lang="zh-CN" altLang="en-US" sz="1800" dirty="0" smtClean="0">
                <a:solidFill>
                  <a:srgbClr val="FF0000"/>
                </a:solidFill>
              </a:rPr>
              <a:t>对应版本的</a:t>
            </a:r>
            <a:r>
              <a:rPr lang="en-US" altLang="zh-CN" sz="1800" dirty="0" smtClean="0">
                <a:solidFill>
                  <a:srgbClr val="FF0000"/>
                </a:solidFill>
              </a:rPr>
              <a:t>DA</a:t>
            </a:r>
            <a:r>
              <a:rPr lang="zh-CN" altLang="en-US" sz="1800" dirty="0" smtClean="0">
                <a:solidFill>
                  <a:srgbClr val="FF0000"/>
                </a:solidFill>
              </a:rPr>
              <a:t>和设备对应的</a:t>
            </a:r>
            <a:r>
              <a:rPr lang="en-US" altLang="zh-CN" sz="1800" dirty="0" err="1" smtClean="0">
                <a:solidFill>
                  <a:srgbClr val="FF0000"/>
                </a:solidFill>
              </a:rPr>
              <a:t>Scattere</a:t>
            </a:r>
            <a:r>
              <a:rPr lang="en-US" altLang="zh-CN" sz="1800" dirty="0" smtClean="0">
                <a:solidFill>
                  <a:srgbClr val="FF0000"/>
                </a:solidFill>
              </a:rPr>
              <a:t> file</a:t>
            </a:r>
          </a:p>
          <a:p>
            <a:pPr lvl="1"/>
            <a:r>
              <a:rPr lang="zh-CN" altLang="en-US" sz="1800" dirty="0" smtClean="0">
                <a:solidFill>
                  <a:srgbClr val="FF0000"/>
                </a:solidFill>
              </a:rPr>
              <a:t>准备一只没有下载过的</a:t>
            </a:r>
            <a:r>
              <a:rPr lang="en-US" altLang="zh-CN" sz="1800" dirty="0" smtClean="0">
                <a:solidFill>
                  <a:srgbClr val="FF0000"/>
                </a:solidFill>
              </a:rPr>
              <a:t>USB</a:t>
            </a:r>
            <a:r>
              <a:rPr lang="zh-CN" altLang="en-US" sz="1800" dirty="0" smtClean="0">
                <a:solidFill>
                  <a:srgbClr val="FF0000"/>
                </a:solidFill>
              </a:rPr>
              <a:t>设备，即空机，插入</a:t>
            </a:r>
            <a:r>
              <a:rPr lang="en-US" altLang="zh-CN" sz="1800" dirty="0" smtClean="0">
                <a:solidFill>
                  <a:srgbClr val="FF0000"/>
                </a:solidFill>
              </a:rPr>
              <a:t>USB</a:t>
            </a:r>
            <a:r>
              <a:rPr lang="zh-CN" altLang="en-US" sz="1800" dirty="0" smtClean="0">
                <a:solidFill>
                  <a:srgbClr val="FF0000"/>
                </a:solidFill>
              </a:rPr>
              <a:t>即可触发进入扫口。</a:t>
            </a:r>
            <a:endParaRPr lang="en-US" altLang="zh-CN" sz="1800" dirty="0" smtClean="0">
              <a:solidFill>
                <a:srgbClr val="FF0000"/>
              </a:solidFill>
            </a:endParaRPr>
          </a:p>
          <a:p>
            <a:pPr lvl="1">
              <a:buNone/>
            </a:pPr>
            <a:r>
              <a:rPr lang="en-US" altLang="zh-CN" sz="1800" dirty="0" smtClean="0">
                <a:solidFill>
                  <a:srgbClr val="FF0000"/>
                </a:solidFill>
              </a:rPr>
              <a:t>     </a:t>
            </a:r>
            <a:r>
              <a:rPr lang="zh-CN" altLang="en-US" sz="1800" dirty="0" smtClean="0">
                <a:solidFill>
                  <a:srgbClr val="FF0000"/>
                </a:solidFill>
              </a:rPr>
              <a:t>注：如果没有空机并且设备有接出</a:t>
            </a:r>
            <a:r>
              <a:rPr lang="en-US" altLang="zh-CN" sz="1800" dirty="0" smtClean="0">
                <a:solidFill>
                  <a:srgbClr val="FF0000"/>
                </a:solidFill>
              </a:rPr>
              <a:t>Kcol0</a:t>
            </a:r>
            <a:r>
              <a:rPr lang="zh-CN" altLang="en-US" sz="1800" dirty="0" smtClean="0">
                <a:solidFill>
                  <a:srgbClr val="FF0000"/>
                </a:solidFill>
              </a:rPr>
              <a:t>下载触发按键，则也可以通过压下</a:t>
            </a:r>
            <a:r>
              <a:rPr lang="en-US" altLang="zh-CN" sz="1800" dirty="0" smtClean="0">
                <a:solidFill>
                  <a:srgbClr val="FF0000"/>
                </a:solidFill>
              </a:rPr>
              <a:t>Kcol0</a:t>
            </a:r>
            <a:r>
              <a:rPr lang="zh-CN" altLang="en-US" sz="1800" dirty="0" smtClean="0">
                <a:solidFill>
                  <a:srgbClr val="FF0000"/>
                </a:solidFill>
              </a:rPr>
              <a:t>来触发进入扫口。</a:t>
            </a:r>
            <a:endParaRPr lang="en-US" altLang="zh-CN" sz="1800" dirty="0" smtClean="0">
              <a:solidFill>
                <a:srgbClr val="FF0000"/>
              </a:solidFill>
            </a:endParaRPr>
          </a:p>
          <a:p>
            <a:r>
              <a:rPr lang="en-US" altLang="zh-CN" dirty="0" smtClean="0"/>
              <a:t>MDT Tool</a:t>
            </a:r>
            <a:r>
              <a:rPr lang="zh-CN" altLang="en-US" b="1" dirty="0" smtClean="0"/>
              <a:t>如何识别</a:t>
            </a:r>
            <a:r>
              <a:rPr lang="en-US" altLang="zh-CN" dirty="0" err="1" smtClean="0"/>
              <a:t>Bootrom</a:t>
            </a:r>
            <a:r>
              <a:rPr lang="zh-CN" altLang="en-US" dirty="0" smtClean="0"/>
              <a:t>口和</a:t>
            </a:r>
            <a:r>
              <a:rPr lang="en-US" altLang="zh-CN" dirty="0" err="1" smtClean="0"/>
              <a:t>Preloader</a:t>
            </a:r>
            <a:r>
              <a:rPr lang="zh-CN" altLang="en-US" dirty="0" smtClean="0"/>
              <a:t>口</a:t>
            </a:r>
            <a:endParaRPr lang="en-US" altLang="zh-CN" dirty="0" smtClean="0"/>
          </a:p>
          <a:p>
            <a:pPr lvl="1"/>
            <a:r>
              <a:rPr lang="zh-CN" altLang="en-US" sz="1800" dirty="0" smtClean="0"/>
              <a:t>工具根目录的配置文件</a:t>
            </a:r>
            <a:r>
              <a:rPr lang="en-US" altLang="zh-CN" sz="1800" dirty="0" smtClean="0"/>
              <a:t>Customer.ini</a:t>
            </a:r>
          </a:p>
          <a:p>
            <a:pPr lvl="1"/>
            <a:r>
              <a:rPr lang="en-US" altLang="zh-CN" sz="1800" dirty="0" err="1" smtClean="0"/>
              <a:t>Vid&amp;Pid</a:t>
            </a:r>
            <a:r>
              <a:rPr lang="zh-CN" altLang="en-US" sz="1800" dirty="0" smtClean="0"/>
              <a:t>如右图：</a:t>
            </a:r>
            <a:endParaRPr lang="en-US" altLang="zh-CN" sz="1800" dirty="0" smtClean="0"/>
          </a:p>
          <a:p>
            <a:pPr lvl="2"/>
            <a:r>
              <a:rPr lang="en-US" altLang="zh-CN" dirty="0" err="1" smtClean="0"/>
              <a:t>Bootrom</a:t>
            </a:r>
            <a:r>
              <a:rPr lang="zh-CN" altLang="en-US" dirty="0" smtClean="0"/>
              <a:t>为</a:t>
            </a:r>
            <a:r>
              <a:rPr lang="en-US" altLang="zh-CN" dirty="0" smtClean="0"/>
              <a:t>0E8D&amp;0003</a:t>
            </a:r>
          </a:p>
          <a:p>
            <a:pPr lvl="2"/>
            <a:r>
              <a:rPr lang="en-US" altLang="zh-CN" dirty="0" err="1" smtClean="0"/>
              <a:t>Preloader</a:t>
            </a:r>
            <a:r>
              <a:rPr lang="zh-CN" altLang="en-US" dirty="0" smtClean="0"/>
              <a:t>为</a:t>
            </a:r>
            <a:r>
              <a:rPr lang="en-US" altLang="zh-CN" dirty="0" smtClean="0"/>
              <a:t>0E8D&amp;2000</a:t>
            </a:r>
          </a:p>
          <a:p>
            <a:pPr lvl="1" eaLnBrk="1" hangingPunct="1">
              <a:buNone/>
            </a:pPr>
            <a:endParaRPr lang="en-US" altLang="zh-CN" b="1" dirty="0" smtClean="0"/>
          </a:p>
          <a:p>
            <a:pPr lvl="1" eaLnBrk="1" hangingPunct="1"/>
            <a:endParaRPr lang="en-US" altLang="zh-CN" b="1" dirty="0" smtClean="0"/>
          </a:p>
          <a:p>
            <a:pPr lvl="1" eaLnBrk="1" hangingPunct="1"/>
            <a:endParaRPr lang="en-US" altLang="zh-CN" b="1" dirty="0" smtClean="0">
              <a:solidFill>
                <a:srgbClr val="006EBC"/>
              </a:solidFill>
              <a:ea typeface="宋体" pitchFamily="2" charset="-122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5004435"/>
            <a:ext cx="2746022" cy="1853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622300" y="228600"/>
            <a:ext cx="8059738" cy="658813"/>
          </a:xfrm>
        </p:spPr>
        <p:txBody>
          <a:bodyPr/>
          <a:lstStyle/>
          <a:p>
            <a:r>
              <a:rPr lang="zh-CN" altLang="en-US" dirty="0" smtClean="0">
                <a:solidFill>
                  <a:schemeClr val="tx1"/>
                </a:solidFill>
              </a:rPr>
              <a:t>自动扫口</a:t>
            </a:r>
            <a:r>
              <a:rPr lang="en-US" altLang="zh-CN" dirty="0" smtClean="0">
                <a:solidFill>
                  <a:schemeClr val="tx1"/>
                </a:solidFill>
              </a:rPr>
              <a:t>—</a:t>
            </a:r>
            <a:r>
              <a:rPr lang="zh-CN" altLang="en-US" dirty="0" smtClean="0">
                <a:solidFill>
                  <a:schemeClr val="tx1"/>
                </a:solidFill>
              </a:rPr>
              <a:t>介绍</a:t>
            </a:r>
            <a:r>
              <a:rPr lang="en-US" altLang="zh-CN" dirty="0" smtClean="0">
                <a:solidFill>
                  <a:schemeClr val="tx1"/>
                </a:solidFill>
              </a:rPr>
              <a:t>(MT6737&amp;After)</a:t>
            </a:r>
            <a:endParaRPr lang="en-US" altLang="zh-CN" dirty="0" smtClean="0"/>
          </a:p>
        </p:txBody>
      </p:sp>
      <p:sp>
        <p:nvSpPr>
          <p:cNvPr id="11" name="頁尾版面配置區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Copyright © </a:t>
            </a:r>
            <a:r>
              <a:rPr lang="en-US" altLang="zh-TW" dirty="0" err="1" smtClean="0"/>
              <a:t>MediaTek</a:t>
            </a:r>
            <a:r>
              <a:rPr lang="en-US" altLang="zh-TW" dirty="0" smtClean="0"/>
              <a:t> Inc. All rights reserved.</a:t>
            </a:r>
            <a:endParaRPr lang="en-US" altLang="zh-TW" dirty="0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AC0F20-7CCF-42F1-B008-B113B0AE2B8A}" type="slidenum">
              <a:rPr lang="en-US" altLang="ja-JP" smtClean="0"/>
              <a:pPr>
                <a:defRPr/>
              </a:pPr>
              <a:t>15</a:t>
            </a:fld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idx="1"/>
          </p:nvPr>
        </p:nvSpPr>
        <p:spPr>
          <a:xfrm>
            <a:off x="627063" y="838200"/>
            <a:ext cx="8054975" cy="4954588"/>
          </a:xfrm>
        </p:spPr>
        <p:txBody>
          <a:bodyPr/>
          <a:lstStyle/>
          <a:p>
            <a:pPr eaLnBrk="1" hangingPunct="1"/>
            <a:r>
              <a:rPr lang="zh-CN" altLang="en-US" b="1" dirty="0" smtClean="0"/>
              <a:t>扫口原理：</a:t>
            </a:r>
            <a:endParaRPr lang="en-US" altLang="zh-CN" b="1" dirty="0" smtClean="0"/>
          </a:p>
          <a:p>
            <a:pPr lvl="1"/>
            <a:r>
              <a:rPr lang="zh-CN" altLang="en-US" sz="1800" dirty="0" smtClean="0"/>
              <a:t>从</a:t>
            </a:r>
            <a:r>
              <a:rPr lang="en-US" altLang="zh-CN" sz="1800" dirty="0" smtClean="0"/>
              <a:t>MT6737</a:t>
            </a:r>
            <a:r>
              <a:rPr lang="zh-CN" altLang="en-US" sz="1800" dirty="0" smtClean="0"/>
              <a:t>开始，支持自动识别口进行扫口功能，即不局限于空板或者按</a:t>
            </a:r>
            <a:r>
              <a:rPr lang="en-US" altLang="zh-CN" sz="1800" dirty="0" smtClean="0"/>
              <a:t>download key</a:t>
            </a:r>
            <a:r>
              <a:rPr lang="zh-CN" altLang="en-US" sz="1800" dirty="0" smtClean="0"/>
              <a:t>进行扫口。</a:t>
            </a:r>
            <a:r>
              <a:rPr lang="zh-CN" altLang="en-US" sz="1800" dirty="0" smtClean="0"/>
              <a:t>插入</a:t>
            </a:r>
            <a:r>
              <a:rPr lang="zh-CN" altLang="en-US" sz="1800" dirty="0" smtClean="0"/>
              <a:t>设备时</a:t>
            </a:r>
            <a:r>
              <a:rPr lang="zh-CN" altLang="en-US" sz="1800" dirty="0" smtClean="0"/>
              <a:t>，会根据枚举出来的口自动识别进行扫口。</a:t>
            </a:r>
            <a:endParaRPr lang="en-US" altLang="zh-CN" sz="1800" dirty="0" smtClean="0"/>
          </a:p>
          <a:p>
            <a:pPr lvl="2"/>
            <a:r>
              <a:rPr lang="zh-CN" altLang="en-US" sz="1600" dirty="0" smtClean="0"/>
              <a:t>如果插入设备出来为</a:t>
            </a:r>
            <a:r>
              <a:rPr lang="en-US" altLang="zh-CN" sz="1600" dirty="0" err="1" smtClean="0"/>
              <a:t>preloader</a:t>
            </a:r>
            <a:r>
              <a:rPr lang="zh-CN" altLang="en-US" sz="1600" dirty="0"/>
              <a:t> </a:t>
            </a:r>
            <a:r>
              <a:rPr lang="en-US" altLang="zh-CN" sz="1600" dirty="0" smtClean="0"/>
              <a:t>com</a:t>
            </a:r>
            <a:r>
              <a:rPr lang="zh-CN" altLang="en-US" sz="1600" dirty="0" smtClean="0"/>
              <a:t>，工具会先扫</a:t>
            </a:r>
            <a:r>
              <a:rPr lang="en-US" altLang="zh-CN" sz="1600" dirty="0" err="1" smtClean="0"/>
              <a:t>preloader</a:t>
            </a:r>
            <a:r>
              <a:rPr lang="en-US" altLang="zh-CN" sz="1600" dirty="0" smtClean="0"/>
              <a:t> com</a:t>
            </a:r>
            <a:r>
              <a:rPr lang="zh-CN" altLang="en-US" sz="1600" dirty="0" smtClean="0"/>
              <a:t>，然后通过</a:t>
            </a:r>
            <a:r>
              <a:rPr lang="en-US" altLang="zh-CN" sz="1600" dirty="0" err="1" smtClean="0"/>
              <a:t>preloader</a:t>
            </a:r>
            <a:r>
              <a:rPr lang="zh-CN" altLang="en-US" sz="1600" dirty="0" smtClean="0"/>
              <a:t>将</a:t>
            </a:r>
            <a:r>
              <a:rPr lang="en-US" altLang="zh-CN" sz="1600" dirty="0" smtClean="0"/>
              <a:t>DA</a:t>
            </a:r>
            <a:r>
              <a:rPr lang="zh-CN" altLang="en-US" sz="1600" dirty="0" smtClean="0"/>
              <a:t>下载到手机，接着</a:t>
            </a:r>
            <a:r>
              <a:rPr lang="en-US" altLang="zh-CN" sz="1600" dirty="0" smtClean="0"/>
              <a:t>DA run</a:t>
            </a:r>
            <a:r>
              <a:rPr lang="zh-CN" altLang="en-US" sz="1600" dirty="0" smtClean="0"/>
              <a:t>起来后枚举出</a:t>
            </a:r>
            <a:r>
              <a:rPr lang="en-US" altLang="zh-CN" sz="1600" dirty="0" err="1" smtClean="0"/>
              <a:t>bootrom</a:t>
            </a:r>
            <a:r>
              <a:rPr lang="en-US" altLang="zh-CN" sz="1600" dirty="0" smtClean="0"/>
              <a:t> com</a:t>
            </a:r>
            <a:r>
              <a:rPr lang="zh-CN" altLang="en-US" sz="1600" dirty="0" smtClean="0"/>
              <a:t>，以便同时扫出</a:t>
            </a:r>
            <a:r>
              <a:rPr lang="en-US" altLang="zh-CN" sz="1600" dirty="0" err="1" smtClean="0"/>
              <a:t>bootrom</a:t>
            </a:r>
            <a:r>
              <a:rPr lang="zh-CN" altLang="en-US" sz="1600" dirty="0"/>
              <a:t> </a:t>
            </a:r>
            <a:r>
              <a:rPr lang="en-US" altLang="zh-CN" sz="1600" dirty="0" smtClean="0"/>
              <a:t>com</a:t>
            </a:r>
            <a:r>
              <a:rPr lang="zh-CN" altLang="en-US" sz="1600" dirty="0" smtClean="0"/>
              <a:t>和</a:t>
            </a:r>
            <a:r>
              <a:rPr lang="en-US" altLang="zh-CN" sz="1600" dirty="0" err="1" smtClean="0"/>
              <a:t>preloader</a:t>
            </a:r>
            <a:r>
              <a:rPr lang="en-US" altLang="zh-CN" sz="1600" dirty="0" smtClean="0"/>
              <a:t> com</a:t>
            </a:r>
            <a:r>
              <a:rPr lang="zh-CN" altLang="en-US" sz="1600" dirty="0" smtClean="0"/>
              <a:t>的目的。</a:t>
            </a:r>
            <a:endParaRPr lang="en-US" altLang="zh-CN" sz="1600" dirty="0" smtClean="0"/>
          </a:p>
          <a:p>
            <a:pPr lvl="2"/>
            <a:r>
              <a:rPr lang="zh-CN" altLang="en-US" sz="1600" dirty="0" smtClean="0"/>
              <a:t>如果插入设备出来为</a:t>
            </a:r>
            <a:r>
              <a:rPr lang="en-US" altLang="zh-CN" sz="1600" dirty="0" err="1" smtClean="0"/>
              <a:t>bootrom</a:t>
            </a:r>
            <a:r>
              <a:rPr lang="en-US" altLang="zh-CN" sz="1600" dirty="0" smtClean="0"/>
              <a:t> com</a:t>
            </a:r>
            <a:r>
              <a:rPr lang="zh-CN" altLang="en-US" sz="1600" dirty="0" smtClean="0"/>
              <a:t>，工具会先扫</a:t>
            </a:r>
            <a:r>
              <a:rPr lang="en-US" altLang="zh-CN" sz="1600" dirty="0" err="1" smtClean="0"/>
              <a:t>bootrom</a:t>
            </a:r>
            <a:r>
              <a:rPr lang="en-US" altLang="zh-CN" sz="1600" dirty="0" smtClean="0"/>
              <a:t> </a:t>
            </a:r>
            <a:r>
              <a:rPr lang="en-US" altLang="zh-CN" sz="1600" dirty="0" smtClean="0"/>
              <a:t>com</a:t>
            </a:r>
            <a:r>
              <a:rPr lang="zh-CN" altLang="en-US" sz="1600" dirty="0" smtClean="0"/>
              <a:t>，然后通过</a:t>
            </a:r>
            <a:r>
              <a:rPr lang="en-US" altLang="zh-CN" sz="1600" dirty="0" err="1" smtClean="0"/>
              <a:t>bootrom</a:t>
            </a:r>
            <a:r>
              <a:rPr lang="zh-CN" altLang="en-US" sz="1600" dirty="0" smtClean="0"/>
              <a:t>下载</a:t>
            </a:r>
            <a:r>
              <a:rPr lang="en-US" altLang="zh-CN" sz="1600" dirty="0" smtClean="0"/>
              <a:t>DA</a:t>
            </a:r>
            <a:r>
              <a:rPr lang="zh-CN" altLang="en-US" sz="1600" dirty="0" smtClean="0"/>
              <a:t>到手机，接着</a:t>
            </a:r>
            <a:r>
              <a:rPr lang="en-US" altLang="zh-CN" sz="1600" dirty="0" smtClean="0"/>
              <a:t>DA run</a:t>
            </a:r>
            <a:r>
              <a:rPr lang="zh-CN" altLang="en-US" sz="1600" dirty="0" smtClean="0"/>
              <a:t>起来后枚举</a:t>
            </a:r>
            <a:r>
              <a:rPr lang="zh-CN" altLang="en-US" sz="1600" dirty="0" smtClean="0"/>
              <a:t>出</a:t>
            </a:r>
            <a:r>
              <a:rPr lang="en-US" altLang="zh-CN" sz="1600" dirty="0" err="1" smtClean="0"/>
              <a:t>preloader</a:t>
            </a:r>
            <a:r>
              <a:rPr lang="en-US" altLang="zh-CN" sz="1600" dirty="0" smtClean="0"/>
              <a:t> </a:t>
            </a:r>
            <a:r>
              <a:rPr lang="en-US" altLang="zh-CN" sz="1600" dirty="0" smtClean="0"/>
              <a:t>Com</a:t>
            </a:r>
            <a:r>
              <a:rPr lang="zh-CN" altLang="en-US" sz="1600" dirty="0" smtClean="0"/>
              <a:t>，以便达到同时扫</a:t>
            </a:r>
            <a:r>
              <a:rPr lang="zh-CN" altLang="en-US" sz="1600" dirty="0" smtClean="0"/>
              <a:t>出</a:t>
            </a:r>
            <a:r>
              <a:rPr lang="en-US" altLang="zh-CN" sz="1600" dirty="0" err="1" smtClean="0"/>
              <a:t>bootrom</a:t>
            </a:r>
            <a:r>
              <a:rPr lang="en-US" altLang="zh-CN" sz="1600" dirty="0" smtClean="0"/>
              <a:t> </a:t>
            </a:r>
            <a:r>
              <a:rPr lang="en-US" altLang="zh-CN" sz="1600" dirty="0" smtClean="0"/>
              <a:t>com</a:t>
            </a:r>
            <a:r>
              <a:rPr lang="zh-CN" altLang="en-US" sz="1600" dirty="0" smtClean="0"/>
              <a:t>和</a:t>
            </a:r>
            <a:r>
              <a:rPr lang="en-US" altLang="zh-CN" sz="1600" dirty="0" err="1"/>
              <a:t>p</a:t>
            </a:r>
            <a:r>
              <a:rPr lang="en-US" altLang="zh-CN" sz="1600" dirty="0" err="1" smtClean="0"/>
              <a:t>reloader</a:t>
            </a:r>
            <a:r>
              <a:rPr lang="en-US" altLang="zh-CN" sz="1600" dirty="0" smtClean="0"/>
              <a:t> </a:t>
            </a:r>
            <a:r>
              <a:rPr lang="en-US" altLang="zh-CN" sz="1600" dirty="0" smtClean="0"/>
              <a:t>Com</a:t>
            </a:r>
            <a:r>
              <a:rPr lang="zh-CN" altLang="en-US" sz="1600" dirty="0" smtClean="0"/>
              <a:t>的</a:t>
            </a:r>
            <a:r>
              <a:rPr lang="zh-CN" altLang="en-US" sz="1600" dirty="0" smtClean="0"/>
              <a:t>目的。</a:t>
            </a:r>
            <a:endParaRPr lang="en-US" altLang="zh-CN" sz="1600" dirty="0" smtClean="0"/>
          </a:p>
          <a:p>
            <a:r>
              <a:rPr lang="zh-CN" altLang="en-US" b="1" dirty="0" smtClean="0"/>
              <a:t>扫口前准备：</a:t>
            </a:r>
            <a:endParaRPr lang="en-US" altLang="zh-CN" b="1" dirty="0" smtClean="0"/>
          </a:p>
          <a:p>
            <a:pPr lvl="1"/>
            <a:r>
              <a:rPr lang="zh-CN" altLang="en-US" sz="1800" dirty="0" smtClean="0"/>
              <a:t>使用</a:t>
            </a:r>
            <a:r>
              <a:rPr lang="en-US" altLang="zh-CN" sz="1800" dirty="0" smtClean="0"/>
              <a:t>W1728</a:t>
            </a:r>
            <a:r>
              <a:rPr lang="zh-CN" altLang="en-US" sz="1800" dirty="0" smtClean="0"/>
              <a:t>版本</a:t>
            </a:r>
            <a:r>
              <a:rPr lang="zh-CN" altLang="en-US" sz="1800" dirty="0" smtClean="0"/>
              <a:t>或者之后的</a:t>
            </a:r>
            <a:r>
              <a:rPr lang="en-US" altLang="zh-CN" sz="1800" dirty="0" smtClean="0"/>
              <a:t>MDT tool</a:t>
            </a:r>
          </a:p>
          <a:p>
            <a:pPr lvl="1"/>
            <a:r>
              <a:rPr lang="en-US" altLang="zh-CN" sz="1800" dirty="0" smtClean="0">
                <a:solidFill>
                  <a:srgbClr val="FF0000"/>
                </a:solidFill>
              </a:rPr>
              <a:t>[MUST]</a:t>
            </a:r>
            <a:r>
              <a:rPr lang="zh-CN" altLang="en-US" sz="1800" dirty="0" smtClean="0">
                <a:solidFill>
                  <a:srgbClr val="FF0000"/>
                </a:solidFill>
              </a:rPr>
              <a:t>选择与</a:t>
            </a:r>
            <a:r>
              <a:rPr lang="en-US" altLang="zh-CN" sz="1800" dirty="0" smtClean="0">
                <a:solidFill>
                  <a:srgbClr val="FF0000"/>
                </a:solidFill>
              </a:rPr>
              <a:t>MDT</a:t>
            </a:r>
            <a:r>
              <a:rPr lang="zh-CN" altLang="en-US" sz="1800" dirty="0" smtClean="0">
                <a:solidFill>
                  <a:srgbClr val="FF0000"/>
                </a:solidFill>
              </a:rPr>
              <a:t>对应版本的</a:t>
            </a:r>
            <a:r>
              <a:rPr lang="en-US" altLang="zh-CN" sz="1800" dirty="0" smtClean="0">
                <a:solidFill>
                  <a:srgbClr val="FF0000"/>
                </a:solidFill>
              </a:rPr>
              <a:t>DA</a:t>
            </a:r>
            <a:r>
              <a:rPr lang="zh-CN" altLang="en-US" sz="1800" dirty="0" smtClean="0">
                <a:solidFill>
                  <a:srgbClr val="FF0000"/>
                </a:solidFill>
              </a:rPr>
              <a:t>和设备对应的</a:t>
            </a:r>
            <a:r>
              <a:rPr lang="en-US" altLang="zh-CN" sz="1800" dirty="0" err="1" smtClean="0">
                <a:solidFill>
                  <a:srgbClr val="FF0000"/>
                </a:solidFill>
              </a:rPr>
              <a:t>Scattere</a:t>
            </a:r>
            <a:r>
              <a:rPr lang="en-US" altLang="zh-CN" sz="1800" dirty="0" smtClean="0">
                <a:solidFill>
                  <a:srgbClr val="FF0000"/>
                </a:solidFill>
              </a:rPr>
              <a:t> file</a:t>
            </a:r>
          </a:p>
          <a:p>
            <a:r>
              <a:rPr lang="en-US" altLang="zh-CN" dirty="0" smtClean="0"/>
              <a:t>MDT </a:t>
            </a:r>
            <a:r>
              <a:rPr lang="en-US" altLang="zh-CN" dirty="0" smtClean="0"/>
              <a:t>Tool</a:t>
            </a:r>
            <a:r>
              <a:rPr lang="zh-CN" altLang="en-US" b="1" dirty="0" smtClean="0"/>
              <a:t>如何识别</a:t>
            </a:r>
            <a:r>
              <a:rPr lang="en-US" altLang="zh-CN" dirty="0" err="1" smtClean="0"/>
              <a:t>Bootrom</a:t>
            </a:r>
            <a:r>
              <a:rPr lang="zh-CN" altLang="en-US" dirty="0" smtClean="0"/>
              <a:t>口和</a:t>
            </a:r>
            <a:r>
              <a:rPr lang="en-US" altLang="zh-CN" dirty="0" err="1" smtClean="0"/>
              <a:t>Preloader</a:t>
            </a:r>
            <a:r>
              <a:rPr lang="zh-CN" altLang="en-US" dirty="0" smtClean="0"/>
              <a:t>口</a:t>
            </a:r>
            <a:endParaRPr lang="en-US" altLang="zh-CN" dirty="0" smtClean="0"/>
          </a:p>
          <a:p>
            <a:pPr lvl="1"/>
            <a:r>
              <a:rPr lang="zh-CN" altLang="en-US" sz="1800" dirty="0" smtClean="0"/>
              <a:t>工具根目录的配置文件</a:t>
            </a:r>
            <a:r>
              <a:rPr lang="en-US" altLang="zh-CN" sz="1800" dirty="0" smtClean="0"/>
              <a:t>Customer.ini</a:t>
            </a:r>
          </a:p>
          <a:p>
            <a:pPr lvl="1"/>
            <a:r>
              <a:rPr lang="en-US" altLang="zh-CN" sz="1800" dirty="0" err="1" smtClean="0"/>
              <a:t>Vid&amp;Pid</a:t>
            </a:r>
            <a:r>
              <a:rPr lang="zh-CN" altLang="en-US" sz="1800" dirty="0" smtClean="0"/>
              <a:t>如右图：</a:t>
            </a:r>
            <a:endParaRPr lang="en-US" altLang="zh-CN" sz="1800" dirty="0" smtClean="0"/>
          </a:p>
          <a:p>
            <a:pPr lvl="2"/>
            <a:r>
              <a:rPr lang="en-US" altLang="zh-CN" dirty="0" err="1" smtClean="0"/>
              <a:t>Bootrom</a:t>
            </a:r>
            <a:r>
              <a:rPr lang="zh-CN" altLang="en-US" dirty="0" smtClean="0"/>
              <a:t>为</a:t>
            </a:r>
            <a:r>
              <a:rPr lang="en-US" altLang="zh-CN" dirty="0" smtClean="0"/>
              <a:t>0E8D&amp;0003</a:t>
            </a:r>
          </a:p>
          <a:p>
            <a:pPr lvl="2"/>
            <a:r>
              <a:rPr lang="en-US" altLang="zh-CN" dirty="0" err="1" smtClean="0"/>
              <a:t>Preloader</a:t>
            </a:r>
            <a:r>
              <a:rPr lang="zh-CN" altLang="en-US" dirty="0" smtClean="0"/>
              <a:t>为</a:t>
            </a:r>
            <a:r>
              <a:rPr lang="en-US" altLang="zh-CN" dirty="0" smtClean="0"/>
              <a:t>0E8D&amp;2000</a:t>
            </a:r>
          </a:p>
          <a:p>
            <a:pPr lvl="1" eaLnBrk="1" hangingPunct="1">
              <a:buNone/>
            </a:pPr>
            <a:endParaRPr lang="en-US" altLang="zh-CN" b="1" dirty="0" smtClean="0"/>
          </a:p>
          <a:p>
            <a:pPr lvl="1" eaLnBrk="1" hangingPunct="1"/>
            <a:endParaRPr lang="en-US" altLang="zh-CN" b="1" dirty="0" smtClean="0"/>
          </a:p>
          <a:p>
            <a:pPr lvl="1" eaLnBrk="1" hangingPunct="1"/>
            <a:endParaRPr lang="en-US" altLang="zh-CN" b="1" dirty="0" smtClean="0">
              <a:solidFill>
                <a:srgbClr val="006EBC"/>
              </a:solidFill>
              <a:ea typeface="宋体" pitchFamily="2" charset="-122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2" cstate="print"/>
          <a:srcRect b="24666"/>
          <a:stretch/>
        </p:blipFill>
        <p:spPr bwMode="auto">
          <a:xfrm>
            <a:off x="6324600" y="5461635"/>
            <a:ext cx="2746022" cy="1396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89972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tx1"/>
                </a:solidFill>
              </a:rPr>
              <a:t>自动扫口</a:t>
            </a:r>
            <a:r>
              <a:rPr lang="en-US" altLang="zh-CN" dirty="0" smtClean="0">
                <a:solidFill>
                  <a:schemeClr val="tx1"/>
                </a:solidFill>
              </a:rPr>
              <a:t>—</a:t>
            </a:r>
            <a:r>
              <a:rPr lang="zh-CN" altLang="en-US" dirty="0" smtClean="0">
                <a:solidFill>
                  <a:schemeClr val="tx1"/>
                </a:solidFill>
              </a:rPr>
              <a:t>步骤（</a:t>
            </a:r>
            <a:r>
              <a:rPr lang="en-US" altLang="zh-CN" dirty="0" smtClean="0">
                <a:solidFill>
                  <a:schemeClr val="tx1"/>
                </a:solidFill>
              </a:rPr>
              <a:t>1</a:t>
            </a:r>
            <a:r>
              <a:rPr lang="zh-CN" altLang="en-US" dirty="0" smtClean="0">
                <a:solidFill>
                  <a:schemeClr val="tx1"/>
                </a:solidFill>
              </a:rPr>
              <a:t>）</a:t>
            </a:r>
            <a:endParaRPr lang="en-US" altLang="zh-CN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990600"/>
            <a:ext cx="7724775" cy="507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tx1"/>
                </a:solidFill>
              </a:rPr>
              <a:t>自动扫口</a:t>
            </a:r>
            <a:r>
              <a:rPr lang="en-US" altLang="zh-CN" dirty="0" smtClean="0">
                <a:solidFill>
                  <a:schemeClr val="tx1"/>
                </a:solidFill>
              </a:rPr>
              <a:t>—</a:t>
            </a:r>
            <a:r>
              <a:rPr lang="zh-CN" altLang="en-US" dirty="0" smtClean="0">
                <a:solidFill>
                  <a:schemeClr val="tx1"/>
                </a:solidFill>
              </a:rPr>
              <a:t>步骤（</a:t>
            </a:r>
            <a:r>
              <a:rPr lang="en-US" altLang="zh-CN" dirty="0" smtClean="0">
                <a:solidFill>
                  <a:schemeClr val="tx1"/>
                </a:solidFill>
              </a:rPr>
              <a:t>2</a:t>
            </a:r>
            <a:r>
              <a:rPr lang="zh-CN" altLang="en-US" dirty="0" smtClean="0">
                <a:solidFill>
                  <a:schemeClr val="tx1"/>
                </a:solidFill>
              </a:rPr>
              <a:t>）</a:t>
            </a:r>
            <a:endParaRPr lang="en-US" altLang="zh-CN" dirty="0" smtClean="0">
              <a:solidFill>
                <a:schemeClr val="tx1"/>
              </a:solidFill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295400"/>
            <a:ext cx="8020050" cy="476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tx1"/>
                </a:solidFill>
              </a:rPr>
              <a:t>自动扫口</a:t>
            </a:r>
            <a:r>
              <a:rPr lang="en-US" altLang="zh-CN" dirty="0" smtClean="0">
                <a:solidFill>
                  <a:schemeClr val="tx1"/>
                </a:solidFill>
              </a:rPr>
              <a:t>—</a:t>
            </a:r>
            <a:r>
              <a:rPr lang="zh-CN" altLang="en-US" dirty="0" smtClean="0">
                <a:solidFill>
                  <a:schemeClr val="tx1"/>
                </a:solidFill>
              </a:rPr>
              <a:t>步骤（</a:t>
            </a:r>
            <a:r>
              <a:rPr lang="en-US" altLang="zh-CN" dirty="0" smtClean="0">
                <a:solidFill>
                  <a:schemeClr val="tx1"/>
                </a:solidFill>
              </a:rPr>
              <a:t>3</a:t>
            </a:r>
            <a:r>
              <a:rPr lang="zh-CN" altLang="en-US" dirty="0" smtClean="0">
                <a:solidFill>
                  <a:schemeClr val="tx1"/>
                </a:solidFill>
              </a:rPr>
              <a:t>）</a:t>
            </a:r>
            <a:endParaRPr lang="en-US" altLang="zh-CN" dirty="0" smtClean="0">
              <a:solidFill>
                <a:schemeClr val="tx1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143000"/>
            <a:ext cx="8205788" cy="487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矩形 1"/>
          <p:cNvSpPr/>
          <p:nvPr/>
        </p:nvSpPr>
        <p:spPr bwMode="auto">
          <a:xfrm>
            <a:off x="2632869" y="2590800"/>
            <a:ext cx="4038600" cy="914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Note</a:t>
            </a:r>
            <a:r>
              <a:rPr lang="zh-CN" altLang="en-US" dirty="0" smtClean="0">
                <a:solidFill>
                  <a:srgbClr val="FF0000"/>
                </a:solidFill>
              </a:rPr>
              <a:t>：</a:t>
            </a:r>
            <a:r>
              <a:rPr lang="zh-CN" altLang="en-US" dirty="0" smtClean="0">
                <a:solidFill>
                  <a:schemeClr val="tx1"/>
                </a:solidFill>
              </a:rPr>
              <a:t>针对</a:t>
            </a:r>
            <a:r>
              <a:rPr lang="en-US" altLang="zh-CN" dirty="0" smtClean="0">
                <a:solidFill>
                  <a:schemeClr val="tx1"/>
                </a:solidFill>
              </a:rPr>
              <a:t>MT6737</a:t>
            </a:r>
            <a:r>
              <a:rPr lang="zh-CN" altLang="en-US" dirty="0" smtClean="0">
                <a:solidFill>
                  <a:schemeClr val="tx1"/>
                </a:solidFill>
              </a:rPr>
              <a:t>以及之后的平台，使用的手机不局限于空板，也可以使用有软件的手机进行扫口。</a:t>
            </a:r>
            <a:endParaRPr lang="zh-CN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tx1"/>
                </a:solidFill>
              </a:rPr>
              <a:t>自动扫口</a:t>
            </a:r>
            <a:r>
              <a:rPr lang="en-US" altLang="zh-CN" dirty="0" smtClean="0">
                <a:solidFill>
                  <a:schemeClr val="tx1"/>
                </a:solidFill>
              </a:rPr>
              <a:t>—</a:t>
            </a:r>
            <a:r>
              <a:rPr lang="zh-CN" altLang="en-US" dirty="0" smtClean="0">
                <a:solidFill>
                  <a:schemeClr val="tx1"/>
                </a:solidFill>
              </a:rPr>
              <a:t>步骤（</a:t>
            </a:r>
            <a:r>
              <a:rPr lang="en-US" altLang="zh-CN" dirty="0" smtClean="0">
                <a:solidFill>
                  <a:schemeClr val="tx1"/>
                </a:solidFill>
              </a:rPr>
              <a:t>4</a:t>
            </a:r>
            <a:r>
              <a:rPr lang="zh-CN" altLang="en-US" dirty="0" smtClean="0">
                <a:solidFill>
                  <a:schemeClr val="tx1"/>
                </a:solidFill>
              </a:rPr>
              <a:t>）</a:t>
            </a:r>
            <a:endParaRPr lang="en-US" altLang="zh-CN" dirty="0" smtClean="0">
              <a:solidFill>
                <a:schemeClr val="tx1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8150" y="1166813"/>
            <a:ext cx="82677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>
          <a:xfrm>
            <a:off x="622300" y="304800"/>
            <a:ext cx="8059738" cy="823913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CN" dirty="0" smtClean="0"/>
              <a:t>Content</a:t>
            </a:r>
            <a:endParaRPr lang="zh-TW" altLang="en-US" dirty="0" smtClean="0"/>
          </a:p>
        </p:txBody>
      </p:sp>
      <p:sp>
        <p:nvSpPr>
          <p:cNvPr id="4099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CN" b="1" dirty="0" smtClean="0"/>
              <a:t>Feature introduction</a:t>
            </a:r>
          </a:p>
          <a:p>
            <a:r>
              <a:rPr lang="en-US" altLang="zh-CN" b="1" dirty="0" smtClean="0"/>
              <a:t>Scan com port</a:t>
            </a:r>
          </a:p>
          <a:p>
            <a:pPr eaLnBrk="1" hangingPunct="1"/>
            <a:r>
              <a:rPr lang="en-US" altLang="zh-CN" b="1" dirty="0" smtClean="0"/>
              <a:t>Image checksum verify</a:t>
            </a:r>
          </a:p>
          <a:p>
            <a:pPr lvl="1" eaLnBrk="1" hangingPunct="1"/>
            <a:endParaRPr lang="en-US" altLang="zh-CN" b="1" dirty="0" smtClean="0"/>
          </a:p>
          <a:p>
            <a:pPr lvl="1" eaLnBrk="1" hangingPunct="1"/>
            <a:endParaRPr lang="en-US" altLang="zh-CN" b="1" dirty="0" smtClean="0"/>
          </a:p>
          <a:p>
            <a:pPr lvl="1" eaLnBrk="1" hangingPunct="1"/>
            <a:endParaRPr lang="en-US" altLang="zh-CN" b="1" dirty="0" smtClean="0">
              <a:solidFill>
                <a:srgbClr val="006EBC"/>
              </a:solidFill>
              <a:ea typeface="宋体" pitchFamily="2" charset="-122"/>
            </a:endParaRPr>
          </a:p>
        </p:txBody>
      </p:sp>
      <p:sp>
        <p:nvSpPr>
          <p:cNvPr id="410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9A128E-99E3-4773-9AED-61058815C4E4}" type="datetime1">
              <a:rPr lang="ja-JP" altLang="en-US" smtClean="0"/>
              <a:pPr>
                <a:defRPr/>
              </a:pPr>
              <a:t>2017/8/8</a:t>
            </a:fld>
            <a:endParaRPr lang="en-US" altLang="ja-JP" smtClean="0"/>
          </a:p>
        </p:txBody>
      </p:sp>
      <p:sp>
        <p:nvSpPr>
          <p:cNvPr id="410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Copyright © MediaTek Inc. All rights reserved.</a:t>
            </a:r>
          </a:p>
        </p:txBody>
      </p:sp>
      <p:sp>
        <p:nvSpPr>
          <p:cNvPr id="410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D354F5-0E26-4BA3-8F69-5A36689011BB}" type="slidenum">
              <a:rPr lang="en-US" altLang="ja-JP" smtClean="0"/>
              <a:pPr>
                <a:defRPr/>
              </a:pPr>
              <a:t>2</a:t>
            </a:fld>
            <a:endParaRPr lang="en-US" altLang="ja-JP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tx1"/>
                </a:solidFill>
              </a:rPr>
              <a:t>自动扫口</a:t>
            </a:r>
            <a:r>
              <a:rPr lang="en-US" altLang="zh-CN" dirty="0" smtClean="0">
                <a:solidFill>
                  <a:schemeClr val="tx1"/>
                </a:solidFill>
              </a:rPr>
              <a:t>—</a:t>
            </a:r>
            <a:r>
              <a:rPr lang="zh-CN" altLang="en-US" dirty="0" smtClean="0">
                <a:solidFill>
                  <a:schemeClr val="tx1"/>
                </a:solidFill>
              </a:rPr>
              <a:t>步骤（</a:t>
            </a:r>
            <a:r>
              <a:rPr lang="en-US" altLang="zh-CN" dirty="0" smtClean="0">
                <a:solidFill>
                  <a:schemeClr val="tx1"/>
                </a:solidFill>
              </a:rPr>
              <a:t>5</a:t>
            </a:r>
            <a:r>
              <a:rPr lang="zh-CN" altLang="en-US" dirty="0" smtClean="0">
                <a:solidFill>
                  <a:schemeClr val="tx1"/>
                </a:solidFill>
              </a:rPr>
              <a:t>）</a:t>
            </a:r>
            <a:endParaRPr lang="en-US" altLang="zh-CN" dirty="0" smtClean="0">
              <a:solidFill>
                <a:schemeClr val="tx1"/>
              </a:solidFill>
            </a:endParaRP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104421"/>
            <a:ext cx="7910513" cy="49249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over_back_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9525" y="1978025"/>
            <a:ext cx="9153525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17" descr="gray_bo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357813"/>
            <a:ext cx="916305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16" descr="gray_to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9525" y="0"/>
            <a:ext cx="9163050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7" descr="logo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460500" y="817563"/>
            <a:ext cx="3783013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6" name="Rectangle 8"/>
          <p:cNvSpPr>
            <a:spLocks noChangeArrowheads="1"/>
          </p:cNvSpPr>
          <p:nvPr/>
        </p:nvSpPr>
        <p:spPr bwMode="auto">
          <a:xfrm>
            <a:off x="7567613" y="165100"/>
            <a:ext cx="14049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altLang="zh-TW" sz="1400" b="1">
                <a:latin typeface="Calibri" pitchFamily="34" charset="0"/>
                <a:ea typeface="SimHei" pitchFamily="2" charset="-122"/>
              </a:rPr>
              <a:t>Internal Use</a:t>
            </a:r>
            <a:endParaRPr lang="en-US" altLang="zh-TW" sz="1400" b="1">
              <a:latin typeface="Calibri" pitchFamily="34" charset="0"/>
            </a:endParaRPr>
          </a:p>
        </p:txBody>
      </p:sp>
      <p:sp>
        <p:nvSpPr>
          <p:cNvPr id="15367" name="Text Box 10"/>
          <p:cNvSpPr txBox="1">
            <a:spLocks noChangeArrowheads="1"/>
          </p:cNvSpPr>
          <p:nvPr/>
        </p:nvSpPr>
        <p:spPr bwMode="auto">
          <a:xfrm>
            <a:off x="608013" y="6226175"/>
            <a:ext cx="288131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>
                <a:solidFill>
                  <a:srgbClr val="777777"/>
                </a:solidFill>
                <a:latin typeface="Calibri" pitchFamily="34" charset="0"/>
                <a:ea typeface="SimHei" pitchFamily="2" charset="-122"/>
              </a:rPr>
              <a:t>Copyright © MediaTek</a:t>
            </a:r>
            <a:r>
              <a:rPr lang="en-US" altLang="zh-TW" sz="1000">
                <a:solidFill>
                  <a:srgbClr val="777777"/>
                </a:solidFill>
                <a:latin typeface="Calibri" pitchFamily="34" charset="0"/>
                <a:ea typeface="SimHei" pitchFamily="2" charset="-122"/>
              </a:rPr>
              <a:t> Inc. </a:t>
            </a:r>
            <a:r>
              <a:rPr lang="en-US" sz="1000">
                <a:solidFill>
                  <a:srgbClr val="777777"/>
                </a:solidFill>
                <a:latin typeface="Calibri" pitchFamily="34" charset="0"/>
                <a:ea typeface="SimHei" pitchFamily="2" charset="-122"/>
              </a:rPr>
              <a:t>All rights reserved</a:t>
            </a:r>
            <a:r>
              <a:rPr lang="en-US" altLang="zh-TW" sz="1000">
                <a:solidFill>
                  <a:srgbClr val="777777"/>
                </a:solidFill>
                <a:latin typeface="Calibri" pitchFamily="34" charset="0"/>
                <a:ea typeface="SimHei" pitchFamily="2" charset="-122"/>
              </a:rPr>
              <a:t>.</a:t>
            </a:r>
            <a:endParaRPr lang="en-US" sz="1000">
              <a:solidFill>
                <a:srgbClr val="777777"/>
              </a:solidFill>
              <a:latin typeface="Calibri" pitchFamily="34" charset="0"/>
              <a:ea typeface="SimHei" pitchFamily="2" charset="-122"/>
            </a:endParaRPr>
          </a:p>
        </p:txBody>
      </p:sp>
      <p:pic>
        <p:nvPicPr>
          <p:cNvPr id="15368" name="Picture 11" descr="bar_white_bot"/>
          <p:cNvPicPr>
            <a:picLocks noChangeAspect="1" noChangeArrowheads="1"/>
          </p:cNvPicPr>
          <p:nvPr/>
        </p:nvPicPr>
        <p:blipFill>
          <a:blip r:embed="rId7" cstate="print"/>
          <a:srcRect t="95583"/>
          <a:stretch>
            <a:fillRect/>
          </a:stretch>
        </p:blipFill>
        <p:spPr bwMode="auto">
          <a:xfrm>
            <a:off x="0" y="6781800"/>
            <a:ext cx="9144000" cy="6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9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79388" y="2638425"/>
            <a:ext cx="8524875" cy="1441450"/>
          </a:xfrm>
        </p:spPr>
        <p:txBody>
          <a:bodyPr/>
          <a:lstStyle/>
          <a:p>
            <a:r>
              <a:rPr lang="en-US" altLang="zh-CN" sz="3600" dirty="0" smtClean="0">
                <a:latin typeface="Times New Roman" pitchFamily="18" charset="0"/>
                <a:cs typeface="Times New Roman" pitchFamily="18" charset="0"/>
              </a:rPr>
              <a:t>Image checksum verify</a:t>
            </a:r>
          </a:p>
        </p:txBody>
      </p:sp>
      <p:pic>
        <p:nvPicPr>
          <p:cNvPr id="15371" name="Picture 23" descr="icon_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63600" y="4572000"/>
            <a:ext cx="58102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2" name="Picture 24" descr="icon_5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533650" y="4572000"/>
            <a:ext cx="590550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3" name="Picture 25" descr="icon_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567613" y="4572000"/>
            <a:ext cx="590550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4" name="Picture 26" descr="icon_3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219575" y="4572000"/>
            <a:ext cx="58102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5" name="Picture 27" descr="icon_4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891213" y="4572000"/>
            <a:ext cx="58102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Image checksum verify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order to keep the image in pc disk is correct, the tool will verify the image after click the start button.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make sure that the checksum.ini is together with the SW load under the same directory.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How to generate checksum.ini?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Step 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get the checksum_gen.exe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-the checksum_gen.exe is released with SP Multiport Download Tool from MTK online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Step 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generate checksum.ini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-put the checksum_gen.exe together with SW load, and start the checksum_gen.exe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 smtClean="0"/>
              <a:t>Note1: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pls make sure that the version of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checksum_gen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tool is the same as SP Multiport Download Tool.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Note2: it’s better to generate the checksum.ini immediately after the SW load built, the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src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code of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checksum_gen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support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linux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os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over_back_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9525" y="1978025"/>
            <a:ext cx="9153525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17" descr="gray_bo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357813"/>
            <a:ext cx="916305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16" descr="gray_to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9525" y="0"/>
            <a:ext cx="9163050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7" descr="logo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460500" y="817563"/>
            <a:ext cx="3783013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6" name="Rectangle 8"/>
          <p:cNvSpPr>
            <a:spLocks noChangeArrowheads="1"/>
          </p:cNvSpPr>
          <p:nvPr/>
        </p:nvSpPr>
        <p:spPr bwMode="auto">
          <a:xfrm>
            <a:off x="7567613" y="165100"/>
            <a:ext cx="14049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altLang="zh-TW" sz="1400" b="1">
                <a:latin typeface="Calibri" pitchFamily="34" charset="0"/>
                <a:ea typeface="SimHei" pitchFamily="2" charset="-122"/>
              </a:rPr>
              <a:t>Internal Use</a:t>
            </a:r>
            <a:endParaRPr lang="en-US" altLang="zh-TW" sz="1400" b="1">
              <a:latin typeface="Calibri" pitchFamily="34" charset="0"/>
            </a:endParaRPr>
          </a:p>
        </p:txBody>
      </p:sp>
      <p:sp>
        <p:nvSpPr>
          <p:cNvPr id="15367" name="Text Box 10"/>
          <p:cNvSpPr txBox="1">
            <a:spLocks noChangeArrowheads="1"/>
          </p:cNvSpPr>
          <p:nvPr/>
        </p:nvSpPr>
        <p:spPr bwMode="auto">
          <a:xfrm>
            <a:off x="608013" y="6226175"/>
            <a:ext cx="288131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>
                <a:solidFill>
                  <a:srgbClr val="777777"/>
                </a:solidFill>
                <a:latin typeface="Calibri" pitchFamily="34" charset="0"/>
                <a:ea typeface="SimHei" pitchFamily="2" charset="-122"/>
              </a:rPr>
              <a:t>Copyright © MediaTek</a:t>
            </a:r>
            <a:r>
              <a:rPr lang="en-US" altLang="zh-TW" sz="1000">
                <a:solidFill>
                  <a:srgbClr val="777777"/>
                </a:solidFill>
                <a:latin typeface="Calibri" pitchFamily="34" charset="0"/>
                <a:ea typeface="SimHei" pitchFamily="2" charset="-122"/>
              </a:rPr>
              <a:t> Inc. </a:t>
            </a:r>
            <a:r>
              <a:rPr lang="en-US" sz="1000">
                <a:solidFill>
                  <a:srgbClr val="777777"/>
                </a:solidFill>
                <a:latin typeface="Calibri" pitchFamily="34" charset="0"/>
                <a:ea typeface="SimHei" pitchFamily="2" charset="-122"/>
              </a:rPr>
              <a:t>All rights reserved</a:t>
            </a:r>
            <a:r>
              <a:rPr lang="en-US" altLang="zh-TW" sz="1000">
                <a:solidFill>
                  <a:srgbClr val="777777"/>
                </a:solidFill>
                <a:latin typeface="Calibri" pitchFamily="34" charset="0"/>
                <a:ea typeface="SimHei" pitchFamily="2" charset="-122"/>
              </a:rPr>
              <a:t>.</a:t>
            </a:r>
            <a:endParaRPr lang="en-US" sz="1000">
              <a:solidFill>
                <a:srgbClr val="777777"/>
              </a:solidFill>
              <a:latin typeface="Calibri" pitchFamily="34" charset="0"/>
              <a:ea typeface="SimHei" pitchFamily="2" charset="-122"/>
            </a:endParaRPr>
          </a:p>
        </p:txBody>
      </p:sp>
      <p:pic>
        <p:nvPicPr>
          <p:cNvPr id="15368" name="Picture 11" descr="bar_white_bot"/>
          <p:cNvPicPr>
            <a:picLocks noChangeAspect="1" noChangeArrowheads="1"/>
          </p:cNvPicPr>
          <p:nvPr/>
        </p:nvPicPr>
        <p:blipFill>
          <a:blip r:embed="rId7" cstate="print"/>
          <a:srcRect t="95583"/>
          <a:stretch>
            <a:fillRect/>
          </a:stretch>
        </p:blipFill>
        <p:spPr bwMode="auto">
          <a:xfrm>
            <a:off x="0" y="6781800"/>
            <a:ext cx="9144000" cy="6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9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79388" y="2638425"/>
            <a:ext cx="8524875" cy="1441450"/>
          </a:xfrm>
        </p:spPr>
        <p:txBody>
          <a:bodyPr/>
          <a:lstStyle/>
          <a:p>
            <a:r>
              <a:rPr lang="en-US" altLang="zh-CN" sz="3600" dirty="0" smtClean="0">
                <a:latin typeface="Times New Roman" pitchFamily="18" charset="0"/>
                <a:cs typeface="Times New Roman" pitchFamily="18" charset="0"/>
              </a:rPr>
              <a:t>FAQ</a:t>
            </a:r>
          </a:p>
        </p:txBody>
      </p:sp>
      <p:pic>
        <p:nvPicPr>
          <p:cNvPr id="15371" name="Picture 23" descr="icon_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63600" y="4572000"/>
            <a:ext cx="58102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2" name="Picture 24" descr="icon_5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533650" y="4572000"/>
            <a:ext cx="590550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3" name="Picture 25" descr="icon_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567613" y="4572000"/>
            <a:ext cx="590550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4" name="Picture 26" descr="icon_3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219575" y="4572000"/>
            <a:ext cx="58102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5" name="Picture 27" descr="icon_4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891213" y="4572000"/>
            <a:ext cx="58102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FAQ</a:t>
            </a:r>
          </a:p>
        </p:txBody>
      </p:sp>
      <p:sp>
        <p:nvSpPr>
          <p:cNvPr id="11" name="頁尾版面配置區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Copyright © </a:t>
            </a:r>
            <a:r>
              <a:rPr lang="en-US" altLang="zh-TW" dirty="0" err="1" smtClean="0"/>
              <a:t>MediaTek</a:t>
            </a:r>
            <a:r>
              <a:rPr lang="en-US" altLang="zh-TW" dirty="0" smtClean="0"/>
              <a:t> Inc. All rights reserved.</a:t>
            </a:r>
            <a:endParaRPr lang="en-US" altLang="zh-TW" dirty="0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AC0F20-7CCF-42F1-B008-B113B0AE2B8A}" type="slidenum">
              <a:rPr lang="en-US" altLang="ja-JP" smtClean="0"/>
              <a:pPr>
                <a:defRPr/>
              </a:pPr>
              <a:t>25</a:t>
            </a:fld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idx="1"/>
          </p:nvPr>
        </p:nvSpPr>
        <p:spPr>
          <a:xfrm>
            <a:off x="627063" y="1123950"/>
            <a:ext cx="8054975" cy="4954588"/>
          </a:xfrm>
        </p:spPr>
        <p:txBody>
          <a:bodyPr/>
          <a:lstStyle/>
          <a:p>
            <a:r>
              <a:rPr lang="zh-CN" altLang="en-US" b="1" dirty="0" smtClean="0">
                <a:latin typeface="Times New Roman" pitchFamily="18" charset="0"/>
                <a:cs typeface="Times New Roman" pitchFamily="18" charset="0"/>
              </a:rPr>
              <a:t>问：除了自动扫口，是否可以在</a:t>
            </a:r>
            <a:r>
              <a:rPr lang="en-US" altLang="zh-CN" dirty="0" smtClean="0">
                <a:latin typeface="Times New Roman" pitchFamily="18" charset="0"/>
                <a:cs typeface="Times New Roman" pitchFamily="18" charset="0"/>
              </a:rPr>
              <a:t>SPMultiPortFlashDownloadProject.ini</a:t>
            </a:r>
            <a:r>
              <a:rPr lang="zh-CN" altLang="en-US" b="1" dirty="0" smtClean="0">
                <a:latin typeface="Times New Roman" pitchFamily="18" charset="0"/>
                <a:cs typeface="Times New Roman" pitchFamily="18" charset="0"/>
              </a:rPr>
              <a:t>对</a:t>
            </a:r>
            <a:r>
              <a:rPr lang="en-US" altLang="zh-CN" b="1" dirty="0" smtClean="0">
                <a:latin typeface="Times New Roman" pitchFamily="18" charset="0"/>
                <a:cs typeface="Times New Roman" pitchFamily="18" charset="0"/>
              </a:rPr>
              <a:t>comport</a:t>
            </a:r>
            <a:r>
              <a:rPr lang="zh-CN" altLang="en-US" b="1" dirty="0" smtClean="0">
                <a:latin typeface="Times New Roman" pitchFamily="18" charset="0"/>
                <a:cs typeface="Times New Roman" pitchFamily="18" charset="0"/>
              </a:rPr>
              <a:t>口进行配置？</a:t>
            </a:r>
            <a:endParaRPr lang="en-US" altLang="zh-CN" b="1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r>
              <a:rPr lang="zh-CN" alt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答：可以。</a:t>
            </a:r>
            <a:endParaRPr lang="en-US" altLang="zh-CN" sz="24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eaLnBrk="1" hangingPunct="1">
              <a:buNone/>
            </a:pPr>
            <a:endParaRPr lang="en-US" altLang="zh-CN" b="1" dirty="0" smtClean="0"/>
          </a:p>
          <a:p>
            <a:pPr lvl="1" eaLnBrk="1" hangingPunct="1"/>
            <a:endParaRPr lang="en-US" altLang="zh-CN" b="1" dirty="0" smtClean="0"/>
          </a:p>
          <a:p>
            <a:pPr lvl="1" eaLnBrk="1" hangingPunct="1"/>
            <a:endParaRPr lang="en-US" altLang="zh-CN" b="1" dirty="0" smtClean="0">
              <a:solidFill>
                <a:srgbClr val="006EBC"/>
              </a:solidFill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over_back_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9525" y="1978025"/>
            <a:ext cx="9153525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17" descr="gray_bo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357813"/>
            <a:ext cx="916305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16" descr="gray_to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9525" y="0"/>
            <a:ext cx="9163050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7" descr="logo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460500" y="817563"/>
            <a:ext cx="3783013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6" name="Rectangle 8"/>
          <p:cNvSpPr>
            <a:spLocks noChangeArrowheads="1"/>
          </p:cNvSpPr>
          <p:nvPr/>
        </p:nvSpPr>
        <p:spPr bwMode="auto">
          <a:xfrm>
            <a:off x="7567613" y="165100"/>
            <a:ext cx="14049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altLang="zh-TW" sz="1400" b="1">
                <a:latin typeface="Calibri" pitchFamily="34" charset="0"/>
                <a:ea typeface="SimHei" pitchFamily="2" charset="-122"/>
              </a:rPr>
              <a:t>Internal Use</a:t>
            </a:r>
            <a:endParaRPr lang="en-US" altLang="zh-TW" sz="1400" b="1">
              <a:latin typeface="Calibri" pitchFamily="34" charset="0"/>
            </a:endParaRPr>
          </a:p>
        </p:txBody>
      </p:sp>
      <p:sp>
        <p:nvSpPr>
          <p:cNvPr id="15367" name="Text Box 10"/>
          <p:cNvSpPr txBox="1">
            <a:spLocks noChangeArrowheads="1"/>
          </p:cNvSpPr>
          <p:nvPr/>
        </p:nvSpPr>
        <p:spPr bwMode="auto">
          <a:xfrm>
            <a:off x="608013" y="6226175"/>
            <a:ext cx="288131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>
                <a:solidFill>
                  <a:srgbClr val="777777"/>
                </a:solidFill>
                <a:latin typeface="Calibri" pitchFamily="34" charset="0"/>
                <a:ea typeface="SimHei" pitchFamily="2" charset="-122"/>
              </a:rPr>
              <a:t>Copyright © MediaTek</a:t>
            </a:r>
            <a:r>
              <a:rPr lang="en-US" altLang="zh-TW" sz="1000">
                <a:solidFill>
                  <a:srgbClr val="777777"/>
                </a:solidFill>
                <a:latin typeface="Calibri" pitchFamily="34" charset="0"/>
                <a:ea typeface="SimHei" pitchFamily="2" charset="-122"/>
              </a:rPr>
              <a:t> Inc. </a:t>
            </a:r>
            <a:r>
              <a:rPr lang="en-US" sz="1000">
                <a:solidFill>
                  <a:srgbClr val="777777"/>
                </a:solidFill>
                <a:latin typeface="Calibri" pitchFamily="34" charset="0"/>
                <a:ea typeface="SimHei" pitchFamily="2" charset="-122"/>
              </a:rPr>
              <a:t>All rights reserved</a:t>
            </a:r>
            <a:r>
              <a:rPr lang="en-US" altLang="zh-TW" sz="1000">
                <a:solidFill>
                  <a:srgbClr val="777777"/>
                </a:solidFill>
                <a:latin typeface="Calibri" pitchFamily="34" charset="0"/>
                <a:ea typeface="SimHei" pitchFamily="2" charset="-122"/>
              </a:rPr>
              <a:t>.</a:t>
            </a:r>
            <a:endParaRPr lang="en-US" sz="1000">
              <a:solidFill>
                <a:srgbClr val="777777"/>
              </a:solidFill>
              <a:latin typeface="Calibri" pitchFamily="34" charset="0"/>
              <a:ea typeface="SimHei" pitchFamily="2" charset="-122"/>
            </a:endParaRPr>
          </a:p>
        </p:txBody>
      </p:sp>
      <p:pic>
        <p:nvPicPr>
          <p:cNvPr id="15368" name="Picture 11" descr="bar_white_bot"/>
          <p:cNvPicPr>
            <a:picLocks noChangeAspect="1" noChangeArrowheads="1"/>
          </p:cNvPicPr>
          <p:nvPr/>
        </p:nvPicPr>
        <p:blipFill>
          <a:blip r:embed="rId7" cstate="print"/>
          <a:srcRect t="95583"/>
          <a:stretch>
            <a:fillRect/>
          </a:stretch>
        </p:blipFill>
        <p:spPr bwMode="auto">
          <a:xfrm>
            <a:off x="0" y="6781800"/>
            <a:ext cx="9144000" cy="6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9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79388" y="2638425"/>
            <a:ext cx="8524875" cy="1441450"/>
          </a:xfrm>
        </p:spPr>
        <p:txBody>
          <a:bodyPr/>
          <a:lstStyle/>
          <a:p>
            <a:pPr eaLnBrk="1" hangingPunct="1"/>
            <a:r>
              <a:rPr lang="en-US" altLang="zh-CN" dirty="0" smtClean="0"/>
              <a:t>Thanks</a:t>
            </a:r>
            <a:endParaRPr lang="en-US" altLang="zh-TW" dirty="0" smtClean="0"/>
          </a:p>
        </p:txBody>
      </p:sp>
      <p:pic>
        <p:nvPicPr>
          <p:cNvPr id="15371" name="Picture 23" descr="icon_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63600" y="4572000"/>
            <a:ext cx="58102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2" name="Picture 24" descr="icon_5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533650" y="4572000"/>
            <a:ext cx="590550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3" name="Picture 25" descr="icon_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567613" y="4572000"/>
            <a:ext cx="590550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4" name="Picture 26" descr="icon_3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219575" y="4572000"/>
            <a:ext cx="58102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5" name="Picture 27" descr="icon_4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891213" y="4572000"/>
            <a:ext cx="58102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over_back_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9525" y="1978025"/>
            <a:ext cx="9153525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17" descr="gray_bo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357813"/>
            <a:ext cx="916305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16" descr="gray_to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9525" y="0"/>
            <a:ext cx="9163050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7" descr="logo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460500" y="817563"/>
            <a:ext cx="3783013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6" name="Rectangle 8"/>
          <p:cNvSpPr>
            <a:spLocks noChangeArrowheads="1"/>
          </p:cNvSpPr>
          <p:nvPr/>
        </p:nvSpPr>
        <p:spPr bwMode="auto">
          <a:xfrm>
            <a:off x="7567613" y="165100"/>
            <a:ext cx="14049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altLang="zh-TW" sz="1400" b="1">
                <a:latin typeface="Calibri" pitchFamily="34" charset="0"/>
                <a:ea typeface="SimHei" pitchFamily="2" charset="-122"/>
              </a:rPr>
              <a:t>Internal Use</a:t>
            </a:r>
            <a:endParaRPr lang="en-US" altLang="zh-TW" sz="1400" b="1">
              <a:latin typeface="Calibri" pitchFamily="34" charset="0"/>
            </a:endParaRPr>
          </a:p>
        </p:txBody>
      </p:sp>
      <p:sp>
        <p:nvSpPr>
          <p:cNvPr id="15367" name="Text Box 10"/>
          <p:cNvSpPr txBox="1">
            <a:spLocks noChangeArrowheads="1"/>
          </p:cNvSpPr>
          <p:nvPr/>
        </p:nvSpPr>
        <p:spPr bwMode="auto">
          <a:xfrm>
            <a:off x="608013" y="6226175"/>
            <a:ext cx="288131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>
                <a:solidFill>
                  <a:srgbClr val="777777"/>
                </a:solidFill>
                <a:latin typeface="Calibri" pitchFamily="34" charset="0"/>
                <a:ea typeface="SimHei" pitchFamily="2" charset="-122"/>
              </a:rPr>
              <a:t>Copyright © MediaTek</a:t>
            </a:r>
            <a:r>
              <a:rPr lang="en-US" altLang="zh-TW" sz="1000">
                <a:solidFill>
                  <a:srgbClr val="777777"/>
                </a:solidFill>
                <a:latin typeface="Calibri" pitchFamily="34" charset="0"/>
                <a:ea typeface="SimHei" pitchFamily="2" charset="-122"/>
              </a:rPr>
              <a:t> Inc. </a:t>
            </a:r>
            <a:r>
              <a:rPr lang="en-US" sz="1000">
                <a:solidFill>
                  <a:srgbClr val="777777"/>
                </a:solidFill>
                <a:latin typeface="Calibri" pitchFamily="34" charset="0"/>
                <a:ea typeface="SimHei" pitchFamily="2" charset="-122"/>
              </a:rPr>
              <a:t>All rights reserved</a:t>
            </a:r>
            <a:r>
              <a:rPr lang="en-US" altLang="zh-TW" sz="1000">
                <a:solidFill>
                  <a:srgbClr val="777777"/>
                </a:solidFill>
                <a:latin typeface="Calibri" pitchFamily="34" charset="0"/>
                <a:ea typeface="SimHei" pitchFamily="2" charset="-122"/>
              </a:rPr>
              <a:t>.</a:t>
            </a:r>
            <a:endParaRPr lang="en-US" sz="1000">
              <a:solidFill>
                <a:srgbClr val="777777"/>
              </a:solidFill>
              <a:latin typeface="Calibri" pitchFamily="34" charset="0"/>
              <a:ea typeface="SimHei" pitchFamily="2" charset="-122"/>
            </a:endParaRPr>
          </a:p>
        </p:txBody>
      </p:sp>
      <p:pic>
        <p:nvPicPr>
          <p:cNvPr id="15368" name="Picture 11" descr="bar_white_bot"/>
          <p:cNvPicPr>
            <a:picLocks noChangeAspect="1" noChangeArrowheads="1"/>
          </p:cNvPicPr>
          <p:nvPr/>
        </p:nvPicPr>
        <p:blipFill>
          <a:blip r:embed="rId7" cstate="print"/>
          <a:srcRect t="95583"/>
          <a:stretch>
            <a:fillRect/>
          </a:stretch>
        </p:blipFill>
        <p:spPr bwMode="auto">
          <a:xfrm>
            <a:off x="0" y="6781800"/>
            <a:ext cx="9144000" cy="6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9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79388" y="2638425"/>
            <a:ext cx="8524875" cy="1441450"/>
          </a:xfrm>
        </p:spPr>
        <p:txBody>
          <a:bodyPr/>
          <a:lstStyle/>
          <a:p>
            <a:r>
              <a:rPr lang="en-US" altLang="zh-CN" sz="3600" dirty="0" smtClean="0"/>
              <a:t>Feature introduction</a:t>
            </a:r>
          </a:p>
        </p:txBody>
      </p:sp>
      <p:pic>
        <p:nvPicPr>
          <p:cNvPr id="15371" name="Picture 23" descr="icon_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63600" y="4572000"/>
            <a:ext cx="58102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2" name="Picture 24" descr="icon_5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533650" y="4572000"/>
            <a:ext cx="590550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3" name="Picture 25" descr="icon_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567613" y="4572000"/>
            <a:ext cx="590550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4" name="Picture 26" descr="icon_3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219575" y="4572000"/>
            <a:ext cx="58102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5" name="Picture 27" descr="icon_4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891213" y="4572000"/>
            <a:ext cx="58102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Feature introduction</a:t>
            </a:r>
            <a:br>
              <a:rPr lang="en-US" altLang="zh-CN" dirty="0" smtClean="0"/>
            </a:b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Get started </a:t>
            </a:r>
          </a:p>
          <a:p>
            <a:r>
              <a:rPr lang="en-US" altLang="zh-CN" dirty="0" smtClean="0"/>
              <a:t>Download Type</a:t>
            </a:r>
          </a:p>
          <a:p>
            <a:r>
              <a:rPr lang="en-US" altLang="zh-CN" dirty="0" smtClean="0"/>
              <a:t>Download speed</a:t>
            </a:r>
          </a:p>
          <a:p>
            <a:r>
              <a:rPr lang="en-US" altLang="zh-CN" dirty="0" smtClean="0"/>
              <a:t>Battery option</a:t>
            </a:r>
          </a:p>
          <a:p>
            <a:r>
              <a:rPr lang="en-US" altLang="zh-CN" dirty="0" smtClean="0"/>
              <a:t>Auto polling</a:t>
            </a:r>
          </a:p>
          <a:p>
            <a:r>
              <a:rPr lang="en-US" altLang="zh-CN" dirty="0" smtClean="0"/>
              <a:t>Checksum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 started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 smtClean="0"/>
              <a:t>Step1: make sure the checksum.ini of SW image has been generate</a:t>
            </a:r>
          </a:p>
          <a:p>
            <a:r>
              <a:rPr lang="en-US" sz="1600" dirty="0" smtClean="0"/>
              <a:t>Step2: select Download agent</a:t>
            </a:r>
          </a:p>
          <a:p>
            <a:r>
              <a:rPr lang="en-US" sz="1600" dirty="0" smtClean="0"/>
              <a:t>Step3: select scatter file</a:t>
            </a:r>
          </a:p>
          <a:p>
            <a:r>
              <a:rPr lang="en-US" sz="1600" dirty="0" smtClean="0"/>
              <a:t>Step4: configure the battery option</a:t>
            </a:r>
          </a:p>
          <a:p>
            <a:r>
              <a:rPr lang="en-US" sz="1600" dirty="0" smtClean="0"/>
              <a:t>Step5: select how many phones to download at the same time</a:t>
            </a:r>
          </a:p>
          <a:p>
            <a:r>
              <a:rPr lang="en-US" sz="1600" dirty="0" smtClean="0"/>
              <a:t>Step6: Scan com port</a:t>
            </a:r>
          </a:p>
          <a:p>
            <a:r>
              <a:rPr lang="en-US" sz="1600" dirty="0" smtClean="0"/>
              <a:t>Step7: click the start button to download</a:t>
            </a:r>
          </a:p>
          <a:p>
            <a:r>
              <a:rPr lang="en-US" sz="1600" dirty="0" smtClean="0"/>
              <a:t>Step8: plug in the phone which has been powered off</a:t>
            </a:r>
            <a:endParaRPr lang="en-US" sz="16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57975" y="1447800"/>
            <a:ext cx="2486025" cy="314325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6" name="椭圆 5"/>
          <p:cNvSpPr/>
          <p:nvPr/>
        </p:nvSpPr>
        <p:spPr bwMode="auto">
          <a:xfrm>
            <a:off x="8001000" y="3429000"/>
            <a:ext cx="838200" cy="457200"/>
          </a:xfrm>
          <a:prstGeom prst="ellipse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step1</a:t>
            </a:r>
            <a:endParaRPr lang="en-US" sz="1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85725"/>
            <a:ext cx="8334375" cy="677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直接连接符 5"/>
          <p:cNvCxnSpPr/>
          <p:nvPr/>
        </p:nvCxnSpPr>
        <p:spPr bwMode="auto">
          <a:xfrm>
            <a:off x="1447800" y="914400"/>
            <a:ext cx="52578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直接连接符 8"/>
          <p:cNvCxnSpPr/>
          <p:nvPr/>
        </p:nvCxnSpPr>
        <p:spPr bwMode="auto">
          <a:xfrm>
            <a:off x="1371600" y="1981200"/>
            <a:ext cx="37338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椭圆 10"/>
          <p:cNvSpPr/>
          <p:nvPr/>
        </p:nvSpPr>
        <p:spPr bwMode="auto">
          <a:xfrm>
            <a:off x="6858000" y="609600"/>
            <a:ext cx="609600" cy="457200"/>
          </a:xfrm>
          <a:prstGeom prst="ellipse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椭圆 11"/>
          <p:cNvSpPr/>
          <p:nvPr/>
        </p:nvSpPr>
        <p:spPr bwMode="auto">
          <a:xfrm>
            <a:off x="6858000" y="609600"/>
            <a:ext cx="838200" cy="457200"/>
          </a:xfrm>
          <a:prstGeom prst="ellipse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step2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13" name="椭圆 12"/>
          <p:cNvSpPr/>
          <p:nvPr/>
        </p:nvSpPr>
        <p:spPr bwMode="auto">
          <a:xfrm>
            <a:off x="5257800" y="1676400"/>
            <a:ext cx="838200" cy="457200"/>
          </a:xfrm>
          <a:prstGeom prst="ellipse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step3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14" name="椭圆 13"/>
          <p:cNvSpPr/>
          <p:nvPr/>
        </p:nvSpPr>
        <p:spPr bwMode="auto">
          <a:xfrm>
            <a:off x="7467600" y="3810000"/>
            <a:ext cx="838200" cy="457200"/>
          </a:xfrm>
          <a:prstGeom prst="ellipse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step4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15" name="椭圆 14"/>
          <p:cNvSpPr/>
          <p:nvPr/>
        </p:nvSpPr>
        <p:spPr bwMode="auto">
          <a:xfrm>
            <a:off x="990600" y="2667000"/>
            <a:ext cx="838200" cy="457200"/>
          </a:xfrm>
          <a:prstGeom prst="ellipse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step5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16" name="椭圆 15"/>
          <p:cNvSpPr/>
          <p:nvPr/>
        </p:nvSpPr>
        <p:spPr bwMode="auto">
          <a:xfrm>
            <a:off x="7086600" y="6019800"/>
            <a:ext cx="838200" cy="457200"/>
          </a:xfrm>
          <a:prstGeom prst="ellipse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step6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17" name="椭圆 16"/>
          <p:cNvSpPr/>
          <p:nvPr/>
        </p:nvSpPr>
        <p:spPr bwMode="auto">
          <a:xfrm>
            <a:off x="7772400" y="4800600"/>
            <a:ext cx="838200" cy="457200"/>
          </a:xfrm>
          <a:prstGeom prst="ellipse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step7</a:t>
            </a:r>
            <a:endParaRPr lang="en-US" sz="1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Download Type</a:t>
            </a:r>
            <a:br>
              <a:rPr lang="en-US" altLang="zh-CN" dirty="0" smtClean="0"/>
            </a:b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Format and Download All</a:t>
            </a:r>
          </a:p>
          <a:p>
            <a:pPr lvl="1"/>
            <a:r>
              <a:rPr lang="en-US" altLang="zh-CN" dirty="0" smtClean="0"/>
              <a:t>Format whole flash and download all the image</a:t>
            </a:r>
          </a:p>
          <a:p>
            <a:r>
              <a:rPr lang="en-US" altLang="zh-CN" dirty="0" smtClean="0"/>
              <a:t>Format all</a:t>
            </a:r>
          </a:p>
          <a:p>
            <a:pPr lvl="1"/>
            <a:r>
              <a:rPr lang="en-US" altLang="zh-CN" dirty="0" smtClean="0"/>
              <a:t>Format whole flash</a:t>
            </a:r>
          </a:p>
          <a:p>
            <a:pPr marL="342900" lvl="1" indent="-342900">
              <a:spcBef>
                <a:spcPct val="50000"/>
              </a:spcBef>
              <a:buClr>
                <a:srgbClr val="ED6D00"/>
              </a:buClr>
              <a:buFont typeface="Arial" pitchFamily="34" charset="0"/>
              <a:buChar char="▪"/>
            </a:pPr>
            <a:r>
              <a:rPr lang="en-US" altLang="zh-CN" sz="2400" dirty="0" smtClean="0">
                <a:solidFill>
                  <a:srgbClr val="000000"/>
                </a:solidFill>
              </a:rPr>
              <a:t>Firmware upgrade</a:t>
            </a:r>
          </a:p>
          <a:p>
            <a:pPr lvl="1"/>
            <a:r>
              <a:rPr lang="en-US" altLang="zh-CN" dirty="0" smtClean="0"/>
              <a:t>Calibration data will be </a:t>
            </a:r>
            <a:r>
              <a:rPr lang="en-US" altLang="zh-CN" dirty="0" err="1" smtClean="0"/>
              <a:t>keeped</a:t>
            </a:r>
            <a:r>
              <a:rPr lang="en-US" altLang="zh-CN" dirty="0" smtClean="0"/>
              <a:t>, other partition will be format and download all the image</a:t>
            </a:r>
          </a:p>
          <a:p>
            <a:r>
              <a:rPr lang="en-US" altLang="zh-CN" dirty="0" smtClean="0"/>
              <a:t>Format </a:t>
            </a:r>
            <a:r>
              <a:rPr lang="en-US" altLang="zh-CN" dirty="0" err="1" smtClean="0"/>
              <a:t>bootloader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format </a:t>
            </a:r>
            <a:r>
              <a:rPr lang="en-US" altLang="zh-CN" dirty="0" err="1" smtClean="0"/>
              <a:t>preloader</a:t>
            </a:r>
            <a:r>
              <a:rPr lang="en-US" altLang="zh-CN" dirty="0" smtClean="0"/>
              <a:t> only</a:t>
            </a:r>
          </a:p>
          <a:p>
            <a:pPr lvl="1">
              <a:buNone/>
            </a:pPr>
            <a:r>
              <a:rPr lang="en-US" dirty="0" smtClean="0"/>
              <a:t>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Download speed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Full speed(usb1.1)</a:t>
            </a:r>
          </a:p>
          <a:p>
            <a:pPr lvl="1"/>
            <a:r>
              <a:rPr lang="en-US" dirty="0" smtClean="0"/>
              <a:t>Will do nothing</a:t>
            </a:r>
          </a:p>
          <a:p>
            <a:r>
              <a:rPr lang="en-US" dirty="0" smtClean="0"/>
              <a:t>High speed(usb2.0)</a:t>
            </a:r>
          </a:p>
          <a:p>
            <a:pPr lvl="1"/>
            <a:r>
              <a:rPr lang="en-US" dirty="0" smtClean="0"/>
              <a:t>will check </a:t>
            </a:r>
            <a:r>
              <a:rPr lang="en-US" dirty="0" err="1" smtClean="0"/>
              <a:t>usb</a:t>
            </a:r>
            <a:r>
              <a:rPr lang="en-US" dirty="0" smtClean="0"/>
              <a:t> speed, if it’s full speed, it will change to DA high speed port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Battery option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Battery</a:t>
            </a:r>
          </a:p>
          <a:p>
            <a:pPr lvl="1"/>
            <a:r>
              <a:rPr lang="en-US" dirty="0" smtClean="0"/>
              <a:t>The power support </a:t>
            </a:r>
            <a:r>
              <a:rPr lang="en-US" dirty="0" err="1" smtClean="0"/>
              <a:t>sourc</a:t>
            </a:r>
            <a:r>
              <a:rPr lang="en-US" dirty="0" smtClean="0"/>
              <a:t> is battery</a:t>
            </a:r>
          </a:p>
          <a:p>
            <a:r>
              <a:rPr lang="en-US" dirty="0" smtClean="0"/>
              <a:t>No battery</a:t>
            </a:r>
          </a:p>
          <a:p>
            <a:pPr lvl="1"/>
            <a:r>
              <a:rPr lang="en-US" dirty="0" smtClean="0"/>
              <a:t>The power support source is </a:t>
            </a:r>
            <a:r>
              <a:rPr lang="en-US" dirty="0" err="1" smtClean="0"/>
              <a:t>usb</a:t>
            </a:r>
            <a:r>
              <a:rPr lang="en-US" dirty="0" smtClean="0"/>
              <a:t>, </a:t>
            </a:r>
            <a:r>
              <a:rPr lang="en-US" altLang="zh-CN" dirty="0" smtClean="0"/>
              <a:t>tool will enable charger to get power from </a:t>
            </a:r>
            <a:r>
              <a:rPr lang="en-US" altLang="zh-CN" dirty="0" err="1" smtClean="0"/>
              <a:t>usb</a:t>
            </a:r>
            <a:endParaRPr lang="en-US" dirty="0" smtClean="0"/>
          </a:p>
          <a:p>
            <a:r>
              <a:rPr lang="en-US" dirty="0" smtClean="0"/>
              <a:t>Auto detect</a:t>
            </a:r>
          </a:p>
          <a:p>
            <a:pPr lvl="1"/>
            <a:r>
              <a:rPr lang="en-US" dirty="0" smtClean="0"/>
              <a:t>Tool will detect if battery exists, then choose  which power source</a:t>
            </a:r>
          </a:p>
          <a:p>
            <a:pPr lvl="1">
              <a:buNone/>
            </a:pPr>
            <a:r>
              <a:rPr lang="en-US" dirty="0" smtClean="0"/>
              <a:t> if yes, choose battery</a:t>
            </a:r>
          </a:p>
          <a:p>
            <a:pPr lvl="1">
              <a:buNone/>
            </a:pPr>
            <a:r>
              <a:rPr lang="en-US" dirty="0" smtClean="0"/>
              <a:t> if not, choose </a:t>
            </a:r>
            <a:r>
              <a:rPr lang="en-US" dirty="0" err="1" smtClean="0"/>
              <a:t>usb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主题1">
  <a:themeElements>
    <a:clrScheme name="Internal Us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nternal Use">
      <a:majorFont>
        <a:latin typeface="Arial"/>
        <a:ea typeface="標楷體"/>
        <a:cs typeface=""/>
      </a:majorFont>
      <a:minorFont>
        <a:latin typeface="Arial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>
          <a:noFill/>
          <a:miter lim="800000"/>
          <a:headEnd/>
          <a:tailEnd/>
        </a:ln>
      </a:spPr>
      <a:bodyPr/>
      <a:lstStyle>
        <a:defPPr>
          <a:defRPr dirty="0"/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 bwMode="auto">
        <a:noFill/>
        <a:ln w="0">
          <a:noFill/>
          <a:miter lim="800000"/>
          <a:headEnd/>
          <a:tailEnd/>
        </a:ln>
      </a:spPr>
      <a:bodyPr vert="eaVert"/>
      <a:lstStyle>
        <a:defPPr eaLnBrk="0" hangingPunct="0">
          <a:defRPr sz="800" dirty="0">
            <a:solidFill>
              <a:srgbClr val="0000FF"/>
            </a:solidFill>
            <a:latin typeface="Courier New" pitchFamily="49" charset="0"/>
            <a:cs typeface="Courier New" pitchFamily="49" charset="0"/>
          </a:defRPr>
        </a:defPPr>
      </a:lstStyle>
    </a:txDef>
  </a:objectDefaults>
  <a:extraClrSchemeLst>
    <a:extraClrScheme>
      <a:clrScheme name="Internal Us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nal Us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nal Us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nal Us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nal Us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nal Us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rnal Us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rnal Us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rnal Us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rnal Us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rnal Us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rnal Us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主题1</Template>
  <TotalTime>382</TotalTime>
  <Words>1037</Words>
  <Application>Microsoft Office PowerPoint</Application>
  <PresentationFormat>全屏显示(4:3)</PresentationFormat>
  <Paragraphs>151</Paragraphs>
  <Slides>26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26</vt:i4>
      </vt:variant>
    </vt:vector>
  </HeadingPairs>
  <TitlesOfParts>
    <vt:vector size="35" baseType="lpstr">
      <vt:lpstr>標楷體</vt:lpstr>
      <vt:lpstr>新細明體</vt:lpstr>
      <vt:lpstr>SimHei</vt:lpstr>
      <vt:lpstr>宋体</vt:lpstr>
      <vt:lpstr>Arial</vt:lpstr>
      <vt:lpstr>Calibri</vt:lpstr>
      <vt:lpstr>Times New Roman</vt:lpstr>
      <vt:lpstr>Wingdings</vt:lpstr>
      <vt:lpstr>主题1</vt:lpstr>
      <vt:lpstr>SP MultiPort Download Tool User Guide</vt:lpstr>
      <vt:lpstr>Content</vt:lpstr>
      <vt:lpstr>Feature introduction</vt:lpstr>
      <vt:lpstr>Feature introduction </vt:lpstr>
      <vt:lpstr>Get started</vt:lpstr>
      <vt:lpstr>PowerPoint 演示文稿</vt:lpstr>
      <vt:lpstr>Download Type </vt:lpstr>
      <vt:lpstr>Download speed</vt:lpstr>
      <vt:lpstr>Battery option</vt:lpstr>
      <vt:lpstr>Auto polling</vt:lpstr>
      <vt:lpstr>Checksum level</vt:lpstr>
      <vt:lpstr>Scan com port</vt:lpstr>
      <vt:lpstr>Scan com port</vt:lpstr>
      <vt:lpstr>自动扫口—介绍(before MT6737)</vt:lpstr>
      <vt:lpstr>自动扫口—介绍(MT6737&amp;After)</vt:lpstr>
      <vt:lpstr>自动扫口—步骤（1）</vt:lpstr>
      <vt:lpstr>自动扫口—步骤（2）</vt:lpstr>
      <vt:lpstr>自动扫口—步骤（3）</vt:lpstr>
      <vt:lpstr>自动扫口—步骤（4）</vt:lpstr>
      <vt:lpstr>自动扫口—步骤（5）</vt:lpstr>
      <vt:lpstr>Image checksum verify</vt:lpstr>
      <vt:lpstr>Image checksum verify</vt:lpstr>
      <vt:lpstr>How to generate checksum.ini? </vt:lpstr>
      <vt:lpstr>FAQ</vt:lpstr>
      <vt:lpstr>FAQ</vt:lpstr>
      <vt:lpstr>Thanks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Scan feature</dc:title>
  <dc:creator/>
  <cp:lastModifiedBy>Siyu Li (李斯宇)</cp:lastModifiedBy>
  <cp:revision>55</cp:revision>
  <dcterms:created xsi:type="dcterms:W3CDTF">2006-08-16T00:00:00Z</dcterms:created>
  <dcterms:modified xsi:type="dcterms:W3CDTF">2017-08-08T06:16:01Z</dcterms:modified>
</cp:coreProperties>
</file>